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1"/>
  </p:notesMasterIdLst>
  <p:handoutMasterIdLst>
    <p:handoutMasterId r:id="rId32"/>
  </p:handoutMasterIdLst>
  <p:sldIdLst>
    <p:sldId id="256" r:id="rId5"/>
    <p:sldId id="517" r:id="rId6"/>
    <p:sldId id="519" r:id="rId7"/>
    <p:sldId id="518" r:id="rId8"/>
    <p:sldId id="521" r:id="rId9"/>
    <p:sldId id="522" r:id="rId10"/>
    <p:sldId id="523" r:id="rId11"/>
    <p:sldId id="548" r:id="rId12"/>
    <p:sldId id="549" r:id="rId13"/>
    <p:sldId id="550" r:id="rId14"/>
    <p:sldId id="551" r:id="rId15"/>
    <p:sldId id="552" r:id="rId16"/>
    <p:sldId id="554" r:id="rId17"/>
    <p:sldId id="553" r:id="rId18"/>
    <p:sldId id="556" r:id="rId19"/>
    <p:sldId id="555" r:id="rId20"/>
    <p:sldId id="557" r:id="rId21"/>
    <p:sldId id="558" r:id="rId22"/>
    <p:sldId id="559" r:id="rId23"/>
    <p:sldId id="560" r:id="rId24"/>
    <p:sldId id="561" r:id="rId25"/>
    <p:sldId id="562" r:id="rId26"/>
    <p:sldId id="563" r:id="rId27"/>
    <p:sldId id="565" r:id="rId28"/>
    <p:sldId id="564" r:id="rId29"/>
    <p:sldId id="566" r:id="rId30"/>
  </p:sldIdLst>
  <p:sldSz cx="9144000" cy="6858000" type="screen4x3"/>
  <p:notesSz cx="9928225" cy="6797675"/>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92D050"/>
    <a:srgbClr val="F53939"/>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053731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304975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097179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29572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542275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282630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018856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396524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725238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913527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60342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232873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5522772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9363573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5973186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127316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136691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43376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395119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7.xml"/><Relationship Id="rId4" Type="http://schemas.openxmlformats.org/officeDocument/2006/relationships/slide" Target="../slides/slide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043608" y="659677"/>
            <a:ext cx="166020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17.1 –</a:t>
            </a:r>
            <a:r>
              <a:rPr lang="en-GB" sz="1000" b="1" baseline="0" dirty="0" smtClean="0">
                <a:latin typeface="Arial" panose="020B0604020202020204" pitchFamily="34" charset="0"/>
                <a:cs typeface="Arial" panose="020B0604020202020204" pitchFamily="34" charset="0"/>
              </a:rPr>
              <a:t> Cost of Production</a:t>
            </a:r>
            <a:endParaRPr lang="en-GB" sz="1000" b="1" dirty="0">
              <a:latin typeface="Arial" panose="020B0604020202020204" pitchFamily="34" charset="0"/>
              <a:cs typeface="Arial" panose="020B0604020202020204" pitchFamily="34" charset="0"/>
            </a:endParaRPr>
          </a:p>
        </p:txBody>
      </p:sp>
      <p:sp>
        <p:nvSpPr>
          <p:cNvPr id="5" name="Round Same Side Corner Rectangle 4">
            <a:hlinkClick r:id="" action="ppaction://noaction"/>
          </p:cNvPr>
          <p:cNvSpPr/>
          <p:nvPr/>
        </p:nvSpPr>
        <p:spPr>
          <a:xfrm>
            <a:off x="202158" y="659677"/>
            <a:ext cx="78296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000" b="1" dirty="0" smtClean="0">
                <a:latin typeface="Arial" panose="020B0604020202020204" pitchFamily="34" charset="0"/>
                <a:cs typeface="Arial" panose="020B0604020202020204" pitchFamily="34" charset="0"/>
              </a:rPr>
              <a:t>Questions</a:t>
            </a:r>
            <a:endParaRPr lang="en-GB" sz="1000" b="1" dirty="0">
              <a:latin typeface="Arial" panose="020B0604020202020204" pitchFamily="34" charset="0"/>
              <a:cs typeface="Arial" panose="020B0604020202020204" pitchFamily="34" charset="0"/>
            </a:endParaRPr>
          </a:p>
        </p:txBody>
      </p:sp>
      <p:sp>
        <p:nvSpPr>
          <p:cNvPr id="7" name="Round Same Side Corner Rectangle 6">
            <a:hlinkClick r:id="rId3" action="ppaction://hlinksldjump"/>
          </p:cNvPr>
          <p:cNvSpPr/>
          <p:nvPr/>
        </p:nvSpPr>
        <p:spPr>
          <a:xfrm>
            <a:off x="2771800" y="659677"/>
            <a:ext cx="12241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17.2 –</a:t>
            </a:r>
            <a:r>
              <a:rPr lang="en-GB" sz="1000" b="1" baseline="0" dirty="0" smtClean="0">
                <a:latin typeface="Arial" panose="020B0604020202020204" pitchFamily="34" charset="0"/>
                <a:cs typeface="Arial" panose="020B0604020202020204" pitchFamily="34" charset="0"/>
              </a:rPr>
              <a:t> </a:t>
            </a:r>
            <a:r>
              <a:rPr lang="en-GB" sz="1000" b="1" dirty="0" smtClean="0">
                <a:latin typeface="Arial" panose="020B0604020202020204" pitchFamily="34" charset="0"/>
                <a:cs typeface="Arial" panose="020B0604020202020204" pitchFamily="34" charset="0"/>
              </a:rPr>
              <a:t>Contribution</a:t>
            </a:r>
            <a:endParaRPr lang="en-GB" sz="1000" b="1" dirty="0">
              <a:latin typeface="Arial" panose="020B0604020202020204" pitchFamily="34" charset="0"/>
              <a:cs typeface="Arial" panose="020B0604020202020204" pitchFamily="34" charset="0"/>
            </a:endParaRPr>
          </a:p>
        </p:txBody>
      </p:sp>
      <p:sp>
        <p:nvSpPr>
          <p:cNvPr id="8" name="Round Same Side Corner Rectangle 7">
            <a:hlinkClick r:id="rId4" action="ppaction://hlinksldjump"/>
          </p:cNvPr>
          <p:cNvSpPr/>
          <p:nvPr userDrawn="1"/>
        </p:nvSpPr>
        <p:spPr>
          <a:xfrm>
            <a:off x="4067944" y="677333"/>
            <a:ext cx="1440160" cy="33953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17.3 – Margin of Safety</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5580113" y="692696"/>
            <a:ext cx="1152128" cy="33953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17.4 – Break Even</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51788"/>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Resources/Chapter%2017%20-%20Exam%20Questions.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Resources/Chapter%2017%20-%20Exam%20Questions.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17%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0120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17 – Reaching Break-Even</a:t>
            </a:r>
            <a:endParaRPr lang="en-GB" sz="7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691680"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2823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2924944"/>
            <a:ext cx="8424936" cy="432048"/>
          </a:xfrm>
          <a:prstGeom prst="rect">
            <a:avLst/>
          </a:prstGeom>
          <a:solidFill>
            <a:srgbClr val="92D050">
              <a:alpha val="6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251520" y="1096426"/>
            <a:ext cx="8568952" cy="5398401"/>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1940" dirty="0"/>
              <a:t>You have already learned that a business incurs running costs when producing a product or service. You also know that these running costs are either fixed costs (not directly linked to the volume produced) or variable costs (which change directly as the volume produced increases or decreases). Remember: total variable cost is calculated by multiplying the product's variable cost by output.</a:t>
            </a:r>
          </a:p>
          <a:p>
            <a:pPr>
              <a:spcAft>
                <a:spcPts val="600"/>
              </a:spcAft>
              <a:buClr>
                <a:schemeClr val="accent6">
                  <a:lumMod val="50000"/>
                </a:schemeClr>
              </a:buClr>
            </a:pPr>
            <a:r>
              <a:rPr lang="en-US" sz="1940" dirty="0" smtClean="0"/>
              <a:t>	</a:t>
            </a:r>
            <a:r>
              <a:rPr lang="en-US" sz="1940" b="1" dirty="0" smtClean="0"/>
              <a:t>TOTAL </a:t>
            </a:r>
            <a:r>
              <a:rPr lang="en-US" sz="1940" b="1" dirty="0"/>
              <a:t>COST = FIXED COST + TOTAL VARIABLE COST</a:t>
            </a:r>
          </a:p>
          <a:p>
            <a:pPr marL="398463" indent="-398463">
              <a:spcAft>
                <a:spcPts val="600"/>
              </a:spcAft>
              <a:buClr>
                <a:schemeClr val="accent6">
                  <a:lumMod val="50000"/>
                </a:schemeClr>
              </a:buClr>
              <a:buFont typeface="Wingdings 3" panose="05040102010807070707" pitchFamily="18" charset="2"/>
              <a:buChar char=""/>
            </a:pPr>
            <a:r>
              <a:rPr lang="en-US" sz="1940" dirty="0"/>
              <a:t>A business producing zero units of output will still have to pay fixed costs but will have no revenue. It will therefore be making a loss because costs are greater than revenue. As more units are produced these will start to contribute towards paying off the fixed costs, and eventually the total revenue will exactly cover the costs. Above this level of sales the business will be profitable because costs are less than revenue.</a:t>
            </a:r>
          </a:p>
          <a:p>
            <a:pPr marL="398463" indent="-398463">
              <a:spcAft>
                <a:spcPts val="600"/>
              </a:spcAft>
              <a:buClr>
                <a:schemeClr val="accent6">
                  <a:lumMod val="50000"/>
                </a:schemeClr>
              </a:buClr>
              <a:buFont typeface="Wingdings 3" panose="05040102010807070707" pitchFamily="18" charset="2"/>
              <a:buChar char=""/>
            </a:pPr>
            <a:r>
              <a:rPr lang="en-US" sz="1940" dirty="0"/>
              <a:t>The point at which costs are equal to revenue is called the break-even point or the break-even level of sales. It is very useful for entrepreneurs to know what this is for their business so that they can make judgements about how likely it is that they will be profitable.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17.1 </a:t>
            </a:r>
            <a:r>
              <a:rPr lang="en-GB" sz="4000" dirty="0"/>
              <a:t>– </a:t>
            </a:r>
            <a:r>
              <a:rPr lang="en-GB" sz="4000" dirty="0" smtClean="0"/>
              <a:t>The Cost of Production</a:t>
            </a:r>
            <a:endParaRPr lang="en-GB" sz="40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96</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408659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405983"/>
            <a:ext cx="8568952" cy="2191369"/>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1940" dirty="0"/>
              <a:t>By the end of this chapter you need to be able to:</a:t>
            </a:r>
          </a:p>
          <a:p>
            <a:pPr marL="720725" indent="-307975">
              <a:spcAft>
                <a:spcPts val="600"/>
              </a:spcAft>
              <a:buClr>
                <a:schemeClr val="accent6">
                  <a:lumMod val="50000"/>
                </a:schemeClr>
              </a:buClr>
              <a:buFont typeface="Arial" panose="020B0604020202020204" pitchFamily="34" charset="0"/>
              <a:buChar char="•"/>
            </a:pPr>
            <a:r>
              <a:rPr lang="en-US" sz="1940" dirty="0" smtClean="0"/>
              <a:t>Use </a:t>
            </a:r>
            <a:r>
              <a:rPr lang="en-US" sz="1940" dirty="0"/>
              <a:t>a formula to calculate break-even (BE) for a business, given cost and revenue data</a:t>
            </a:r>
          </a:p>
          <a:p>
            <a:pPr marL="720725" indent="-307975">
              <a:spcAft>
                <a:spcPts val="600"/>
              </a:spcAft>
              <a:buClr>
                <a:schemeClr val="accent6">
                  <a:lumMod val="50000"/>
                </a:schemeClr>
              </a:buClr>
              <a:buFont typeface="Arial" panose="020B0604020202020204" pitchFamily="34" charset="0"/>
              <a:buChar char="•"/>
            </a:pPr>
            <a:r>
              <a:rPr lang="en-US" sz="1940" dirty="0" smtClean="0"/>
              <a:t>Interpret </a:t>
            </a:r>
            <a:r>
              <a:rPr lang="en-US" sz="1940" dirty="0"/>
              <a:t>a BE chart</a:t>
            </a:r>
          </a:p>
          <a:p>
            <a:pPr marL="720725" indent="-307975">
              <a:spcAft>
                <a:spcPts val="600"/>
              </a:spcAft>
              <a:buClr>
                <a:schemeClr val="accent6">
                  <a:lumMod val="50000"/>
                </a:schemeClr>
              </a:buClr>
              <a:buFont typeface="Arial" panose="020B0604020202020204" pitchFamily="34" charset="0"/>
              <a:buChar char="•"/>
            </a:pPr>
            <a:r>
              <a:rPr lang="en-US" sz="1940" dirty="0" smtClean="0"/>
              <a:t>Explain </a:t>
            </a:r>
            <a:r>
              <a:rPr lang="en-US" sz="1940" dirty="0"/>
              <a:t>how an entrepreneur might use BE data</a:t>
            </a:r>
          </a:p>
          <a:p>
            <a:pPr marL="720725" indent="-307975">
              <a:spcAft>
                <a:spcPts val="600"/>
              </a:spcAft>
              <a:buClr>
                <a:schemeClr val="accent6">
                  <a:lumMod val="50000"/>
                </a:schemeClr>
              </a:buClr>
              <a:buFont typeface="Arial" panose="020B0604020202020204" pitchFamily="34" charset="0"/>
              <a:buChar char="•"/>
            </a:pPr>
            <a:r>
              <a:rPr lang="en-US" sz="1940" dirty="0" smtClean="0"/>
              <a:t>Evaluate </a:t>
            </a:r>
            <a:r>
              <a:rPr lang="en-US" sz="1940" dirty="0"/>
              <a:t>the factors limiting the use of BE analysis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17.1 </a:t>
            </a:r>
            <a:r>
              <a:rPr lang="en-GB" sz="4000" dirty="0"/>
              <a:t>– </a:t>
            </a:r>
            <a:r>
              <a:rPr lang="en-GB" sz="4000" dirty="0" smtClean="0"/>
              <a:t>The Cost of Production</a:t>
            </a:r>
            <a:endParaRPr lang="en-GB" sz="40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96</a:t>
            </a:r>
            <a:endParaRPr lang="en-GB" sz="12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556780876"/>
              </p:ext>
            </p:extLst>
          </p:nvPr>
        </p:nvGraphicFramePr>
        <p:xfrm>
          <a:off x="281331" y="1152768"/>
          <a:ext cx="8539140" cy="3068320"/>
        </p:xfrm>
        <a:graphic>
          <a:graphicData uri="http://schemas.openxmlformats.org/drawingml/2006/table">
            <a:tbl>
              <a:tblPr firstRow="1" bandRow="1">
                <a:tableStyleId>{5C22544A-7EE6-4342-B048-85BDC9FD1C3A}</a:tableStyleId>
              </a:tblPr>
              <a:tblGrid>
                <a:gridCol w="1770389"/>
                <a:gridCol w="4752528"/>
                <a:gridCol w="2016223"/>
              </a:tblGrid>
              <a:tr h="370840">
                <a:tc>
                  <a:txBody>
                    <a:bodyPr/>
                    <a:lstStyle/>
                    <a:p>
                      <a:r>
                        <a:rPr kumimoji="0" lang="en-US" sz="1800" b="1" i="0" u="none" strike="noStrike" kern="1200" dirty="0" smtClean="0">
                          <a:solidFill>
                            <a:schemeClr val="lt1"/>
                          </a:solidFill>
                          <a:effectLst/>
                          <a:latin typeface="Arial" panose="020B0604020202020204" pitchFamily="34" charset="0"/>
                          <a:ea typeface="+mn-ea"/>
                          <a:cs typeface="Arial" panose="020B0604020202020204" pitchFamily="34" charset="0"/>
                        </a:rPr>
                        <a:t>Output</a:t>
                      </a:r>
                      <a:endParaRPr kumimoji="0" lang="en-GB" sz="1800" b="1" kern="1200" dirty="0" smtClean="0">
                        <a:solidFill>
                          <a:schemeClr val="lt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dirty="0" smtClean="0">
                          <a:solidFill>
                            <a:schemeClr val="lt1"/>
                          </a:solidFill>
                          <a:effectLst/>
                          <a:latin typeface="Arial" panose="020B0604020202020204" pitchFamily="34" charset="0"/>
                          <a:ea typeface="+mn-ea"/>
                          <a:cs typeface="Arial" panose="020B0604020202020204" pitchFamily="34" charset="0"/>
                        </a:rPr>
                        <a:t>Costs and Revenue</a:t>
                      </a:r>
                      <a:endParaRPr kumimoji="0" lang="en-GB" sz="1800" b="1" kern="1200" dirty="0" smtClean="0">
                        <a:solidFill>
                          <a:schemeClr val="lt1"/>
                        </a:solidFill>
                        <a:effectLst/>
                        <a:latin typeface="Arial" panose="020B0604020202020204" pitchFamily="34" charset="0"/>
                        <a:ea typeface="+mn-ea"/>
                        <a:cs typeface="Arial" panose="020B0604020202020204" pitchFamily="34" charset="0"/>
                      </a:endParaRPr>
                    </a:p>
                  </a:txBody>
                  <a:tcPr/>
                </a:tc>
                <a:tc>
                  <a:txBody>
                    <a:bodyPr/>
                    <a:lstStyle/>
                    <a:p>
                      <a:r>
                        <a:rPr lang="en-GB" dirty="0" smtClean="0">
                          <a:latin typeface="Arial" panose="020B0604020202020204" pitchFamily="34" charset="0"/>
                          <a:cs typeface="Arial" panose="020B0604020202020204" pitchFamily="34" charset="0"/>
                        </a:rPr>
                        <a:t>Outcome</a:t>
                      </a:r>
                      <a:endParaRPr lang="en-GB" dirty="0">
                        <a:latin typeface="Arial" panose="020B0604020202020204" pitchFamily="34" charset="0"/>
                        <a:cs typeface="Arial" panose="020B0604020202020204" pitchFamily="34" charset="0"/>
                      </a:endParaRPr>
                    </a:p>
                  </a:txBody>
                  <a:tcPr/>
                </a:tc>
              </a:tr>
              <a:tr h="434340">
                <a:tc>
                  <a:txBody>
                    <a:bodyPr/>
                    <a:lstStyle/>
                    <a:p>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Zero</a:t>
                      </a:r>
                      <a:endParaRPr kumimoji="0" lang="en-GB" sz="1800" b="0" i="0" u="none" strike="noStrike"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Fixed costs only, revenue zero Fixed </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Loss</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r>
              <a:tr h="7069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Below break-even</a:t>
                      </a:r>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costs + variable costs &gt; Revenue Fixed </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Loss</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p>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r>
              <a:tr h="8686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Break-even Above</a:t>
                      </a:r>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costs + variable costs = Revenue Fixed </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No loss, no profit</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p>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r>
              <a:tr h="434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break-even</a:t>
                      </a:r>
                      <a:endParaRPr kumimoji="0" lang="en-GB" sz="1800" b="0" i="0" u="none" strike="noStrike"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costs + variable costs &lt; Revenue</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dirty="0" smtClean="0">
                          <a:solidFill>
                            <a:schemeClr val="dk1"/>
                          </a:solidFill>
                          <a:effectLst/>
                          <a:latin typeface="Arial" panose="020B0604020202020204" pitchFamily="34" charset="0"/>
                          <a:ea typeface="+mn-ea"/>
                          <a:cs typeface="Arial" panose="020B0604020202020204" pitchFamily="34" charset="0"/>
                        </a:rPr>
                        <a:t>Profits made</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71894056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24744"/>
            <a:ext cx="5112568" cy="5201424"/>
          </a:xfrm>
          <a:prstGeom prst="rect">
            <a:avLst/>
          </a:prstGeom>
          <a:solidFill>
            <a:schemeClr val="tx2">
              <a:lumMod val="20000"/>
              <a:lumOff val="80000"/>
            </a:schemeClr>
          </a:solidFill>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300" b="1" dirty="0">
                <a:solidFill>
                  <a:srgbClr val="FF0000"/>
                </a:solidFill>
              </a:rPr>
              <a:t>Break-even revenue level </a:t>
            </a:r>
            <a:r>
              <a:rPr lang="en-US" sz="2300" dirty="0"/>
              <a:t>- the amount of sales revenue needed to exactly cover all of the costs of a business. At this revenue level the business makes neither a profit nor a loss; it just covers its costs.</a:t>
            </a:r>
          </a:p>
          <a:p>
            <a:pPr marL="398463" indent="-398463">
              <a:spcAft>
                <a:spcPts val="600"/>
              </a:spcAft>
              <a:buClr>
                <a:schemeClr val="accent6">
                  <a:lumMod val="50000"/>
                </a:schemeClr>
              </a:buClr>
              <a:buFont typeface="Wingdings 3" panose="05040102010807070707" pitchFamily="18" charset="2"/>
              <a:buChar char=""/>
            </a:pPr>
            <a:r>
              <a:rPr lang="en-US" sz="2300" b="1" dirty="0">
                <a:solidFill>
                  <a:srgbClr val="FF0000"/>
                </a:solidFill>
              </a:rPr>
              <a:t>Break-even point </a:t>
            </a:r>
            <a:r>
              <a:rPr lang="en-US" sz="2300" dirty="0"/>
              <a:t>- the volume of sales at which a business breaks even, so revenue covers costs exactly.</a:t>
            </a:r>
          </a:p>
          <a:p>
            <a:pPr marL="398463" indent="-398463">
              <a:spcAft>
                <a:spcPts val="600"/>
              </a:spcAft>
              <a:buClr>
                <a:schemeClr val="accent6">
                  <a:lumMod val="50000"/>
                </a:schemeClr>
              </a:buClr>
              <a:buFont typeface="Wingdings 3" panose="05040102010807070707" pitchFamily="18" charset="2"/>
              <a:buChar char=""/>
            </a:pPr>
            <a:r>
              <a:rPr lang="en-US" sz="2300" b="1" dirty="0">
                <a:solidFill>
                  <a:srgbClr val="FF0000"/>
                </a:solidFill>
              </a:rPr>
              <a:t>Break-even analysis </a:t>
            </a:r>
            <a:r>
              <a:rPr lang="en-US" sz="2300" dirty="0"/>
              <a:t>- the process of calculating and interpreting information relating to the break-even revenue level.</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17.1 </a:t>
            </a:r>
            <a:r>
              <a:rPr lang="en-GB" sz="4000" dirty="0"/>
              <a:t>– </a:t>
            </a:r>
            <a:r>
              <a:rPr lang="en-GB" sz="4000" dirty="0" smtClean="0"/>
              <a:t>The Cost of Production</a:t>
            </a:r>
            <a:endParaRPr lang="en-GB" sz="40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96</a:t>
            </a:r>
            <a:endParaRPr lang="en-GB" sz="1200" b="1" dirty="0">
              <a:latin typeface="Arial" panose="020B0604020202020204" pitchFamily="34" charset="0"/>
              <a:cs typeface="Arial" panose="020B0604020202020204" pitchFamily="34" charset="0"/>
            </a:endParaRPr>
          </a:p>
        </p:txBody>
      </p:sp>
      <p:pic>
        <p:nvPicPr>
          <p:cNvPr id="11266" name="Picture 2" descr="Image result for break even revenue lev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4998" y="2270618"/>
            <a:ext cx="3275855" cy="2238502"/>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 result for break even analysis formula"/>
          <p:cNvPicPr>
            <a:picLocks noChangeAspect="1" noChangeArrowheads="1"/>
          </p:cNvPicPr>
          <p:nvPr/>
        </p:nvPicPr>
        <p:blipFill rotWithShape="1">
          <a:blip r:embed="rId4">
            <a:extLst>
              <a:ext uri="{28A0092B-C50C-407E-A947-70E740481C1C}">
                <a14:useLocalDpi xmlns:a14="http://schemas.microsoft.com/office/drawing/2010/main" val="0"/>
              </a:ext>
            </a:extLst>
          </a:blip>
          <a:srcRect l="5914" t="14647" r="3696" b="17071"/>
          <a:stretch/>
        </p:blipFill>
        <p:spPr bwMode="auto">
          <a:xfrm>
            <a:off x="5580113" y="1124743"/>
            <a:ext cx="3260740" cy="893713"/>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Image result for break even analysis excel"/>
          <p:cNvPicPr>
            <a:picLocks noChangeAspect="1" noChangeArrowheads="1"/>
          </p:cNvPicPr>
          <p:nvPr/>
        </p:nvPicPr>
        <p:blipFill rotWithShape="1">
          <a:blip r:embed="rId5">
            <a:extLst>
              <a:ext uri="{28A0092B-C50C-407E-A947-70E740481C1C}">
                <a14:useLocalDpi xmlns:a14="http://schemas.microsoft.com/office/drawing/2010/main" val="0"/>
              </a:ext>
            </a:extLst>
          </a:blip>
          <a:srcRect b="30419"/>
          <a:stretch/>
        </p:blipFill>
        <p:spPr bwMode="auto">
          <a:xfrm>
            <a:off x="5564997" y="4725144"/>
            <a:ext cx="3275855" cy="1709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006769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95536" y="4077072"/>
            <a:ext cx="8424936" cy="432048"/>
          </a:xfrm>
          <a:prstGeom prst="rect">
            <a:avLst/>
          </a:prstGeom>
          <a:solidFill>
            <a:srgbClr val="92D050">
              <a:alpha val="6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251520" y="1124744"/>
            <a:ext cx="8568952" cy="3385542"/>
          </a:xfrm>
          <a:prstGeom prst="rect">
            <a:avLst/>
          </a:prstGeom>
          <a:solidFill>
            <a:schemeClr val="tx2">
              <a:lumMod val="20000"/>
              <a:lumOff val="80000"/>
            </a:schemeClr>
          </a:solidFill>
          <a:ln w="57150">
            <a:solidFill>
              <a:srgbClr val="002060"/>
            </a:solidFill>
          </a:ln>
        </p:spPr>
        <p:txBody>
          <a:bodyPr wrap="square">
            <a:spAutoFit/>
          </a:bodyPr>
          <a:lstStyle/>
          <a:p>
            <a:pPr>
              <a:spcAft>
                <a:spcPts val="600"/>
              </a:spcAft>
              <a:buClr>
                <a:schemeClr val="accent6">
                  <a:lumMod val="50000"/>
                </a:schemeClr>
              </a:buClr>
            </a:pPr>
            <a:r>
              <a:rPr lang="en-US" sz="1940" b="1" dirty="0" smtClean="0"/>
              <a:t>Example</a:t>
            </a:r>
          </a:p>
          <a:p>
            <a:pPr marL="398463" indent="-398463">
              <a:spcAft>
                <a:spcPts val="600"/>
              </a:spcAft>
              <a:buClr>
                <a:schemeClr val="accent6">
                  <a:lumMod val="50000"/>
                </a:schemeClr>
              </a:buClr>
              <a:buFont typeface="Wingdings 3" panose="05040102010807070707" pitchFamily="18" charset="2"/>
              <a:buChar char=""/>
            </a:pPr>
            <a:r>
              <a:rPr lang="en-US" sz="1940" dirty="0" smtClean="0"/>
              <a:t>BestBurger </a:t>
            </a:r>
            <a:r>
              <a:rPr lang="en-US" sz="1940" dirty="0"/>
              <a:t>sells high quality handmade </a:t>
            </a:r>
            <a:r>
              <a:rPr lang="en-US" sz="1940" dirty="0" smtClean="0"/>
              <a:t>beef-burgers </a:t>
            </a:r>
            <a:r>
              <a:rPr lang="en-US" sz="1940" dirty="0"/>
              <a:t>from a mobile unit at a market in the town centre. The fixed costs for the business total £2,500 per month. This covers staff salaries, pitch rental and insurance.</a:t>
            </a:r>
          </a:p>
          <a:p>
            <a:pPr marL="398463" indent="-398463">
              <a:spcAft>
                <a:spcPts val="600"/>
              </a:spcAft>
              <a:buClr>
                <a:schemeClr val="accent6">
                  <a:lumMod val="50000"/>
                </a:schemeClr>
              </a:buClr>
              <a:buFont typeface="Wingdings 3" panose="05040102010807070707" pitchFamily="18" charset="2"/>
              <a:buChar char=""/>
            </a:pPr>
            <a:r>
              <a:rPr lang="en-US" sz="1940" dirty="0"/>
              <a:t>Each burger incurs £1.50 variable costs (bun, meat, salad and packaging) and is sold for £4.00. From each £4.00 of sales revenue, £1.50 immediately covers the variable cost of the burger.</a:t>
            </a:r>
          </a:p>
          <a:p>
            <a:pPr marL="398463" indent="-398463">
              <a:spcAft>
                <a:spcPts val="600"/>
              </a:spcAft>
              <a:buClr>
                <a:schemeClr val="accent6">
                  <a:lumMod val="50000"/>
                </a:schemeClr>
              </a:buClr>
              <a:buFont typeface="Wingdings 3" panose="05040102010807070707" pitchFamily="18" charset="2"/>
              <a:buChar char=""/>
            </a:pPr>
            <a:r>
              <a:rPr lang="en-US" sz="1940" dirty="0"/>
              <a:t>This leaves £2.50 to contribute towards the fixed costs. This is called the contribution.</a:t>
            </a:r>
          </a:p>
          <a:p>
            <a:pPr algn="ctr">
              <a:spcAft>
                <a:spcPts val="600"/>
              </a:spcAft>
              <a:buClr>
                <a:schemeClr val="accent6">
                  <a:lumMod val="50000"/>
                </a:schemeClr>
              </a:buClr>
            </a:pPr>
            <a:r>
              <a:rPr lang="en-US" sz="1940" b="1" dirty="0"/>
              <a:t>CONTRIBUTION = SELLING PRICE - VARIABLE COST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Contribution</a:t>
            </a:r>
            <a:endParaRPr lang="en-GB" sz="40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97</a:t>
            </a:r>
            <a:endParaRPr lang="en-GB" sz="1200" b="1" dirty="0">
              <a:latin typeface="Arial" panose="020B0604020202020204" pitchFamily="34" charset="0"/>
              <a:cs typeface="Arial" panose="020B0604020202020204" pitchFamily="34" charset="0"/>
            </a:endParaRPr>
          </a:p>
        </p:txBody>
      </p:sp>
      <p:pic>
        <p:nvPicPr>
          <p:cNvPr id="12290" name="Picture 2" descr="Image result for break even contrib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618164"/>
            <a:ext cx="3971464" cy="2051196"/>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Image result for break even contribution"/>
          <p:cNvPicPr>
            <a:picLocks noChangeAspect="1" noChangeArrowheads="1"/>
          </p:cNvPicPr>
          <p:nvPr/>
        </p:nvPicPr>
        <p:blipFill rotWithShape="1">
          <a:blip r:embed="rId4">
            <a:extLst>
              <a:ext uri="{28A0092B-C50C-407E-A947-70E740481C1C}">
                <a14:useLocalDpi xmlns:a14="http://schemas.microsoft.com/office/drawing/2010/main" val="0"/>
              </a:ext>
            </a:extLst>
          </a:blip>
          <a:srcRect l="6043" t="20076" r="6084" b="14753"/>
          <a:stretch/>
        </p:blipFill>
        <p:spPr bwMode="auto">
          <a:xfrm>
            <a:off x="4367000" y="5537002"/>
            <a:ext cx="4453472" cy="106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93465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528" y="1772816"/>
            <a:ext cx="8424936" cy="792087"/>
          </a:xfrm>
          <a:prstGeom prst="rect">
            <a:avLst/>
          </a:prstGeom>
          <a:solidFill>
            <a:srgbClr val="92D050">
              <a:alpha val="6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251520" y="1124744"/>
            <a:ext cx="8568952" cy="5404556"/>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1970" dirty="0"/>
              <a:t>We can calculate the number of contributions needed to pay off the fixed costs by using either one of these formulae:</a:t>
            </a:r>
          </a:p>
          <a:p>
            <a:pPr>
              <a:spcAft>
                <a:spcPts val="600"/>
              </a:spcAft>
              <a:buClr>
                <a:schemeClr val="accent6">
                  <a:lumMod val="50000"/>
                </a:schemeClr>
              </a:buClr>
            </a:pPr>
            <a:r>
              <a:rPr lang="en-US" sz="1970" dirty="0" smtClean="0"/>
              <a:t>	</a:t>
            </a:r>
            <a:r>
              <a:rPr lang="en-US" b="1" dirty="0" smtClean="0"/>
              <a:t>FIXED </a:t>
            </a:r>
            <a:r>
              <a:rPr lang="en-US" b="1" dirty="0"/>
              <a:t>COSTS </a:t>
            </a:r>
            <a:r>
              <a:rPr lang="en-US" b="1" dirty="0" smtClean="0"/>
              <a:t>		or 	FIXED </a:t>
            </a:r>
            <a:r>
              <a:rPr lang="en-US" b="1" dirty="0"/>
              <a:t>COSTS </a:t>
            </a:r>
            <a:endParaRPr lang="en-US" b="1" dirty="0" smtClean="0"/>
          </a:p>
          <a:p>
            <a:pPr>
              <a:spcAft>
                <a:spcPts val="600"/>
              </a:spcAft>
              <a:buClr>
                <a:schemeClr val="accent6">
                  <a:lumMod val="50000"/>
                </a:schemeClr>
              </a:buClr>
              <a:tabLst>
                <a:tab pos="812800" algn="l"/>
                <a:tab pos="4927600" algn="l"/>
              </a:tabLst>
            </a:pPr>
            <a:r>
              <a:rPr lang="en-US" b="1" dirty="0" smtClean="0"/>
              <a:t>	CONTRIBUTION	(</a:t>
            </a:r>
            <a:r>
              <a:rPr lang="en-US" b="1" dirty="0"/>
              <a:t>SP-VC)</a:t>
            </a:r>
          </a:p>
          <a:p>
            <a:pPr marL="812800" indent="-373063">
              <a:spcAft>
                <a:spcPts val="600"/>
              </a:spcAft>
              <a:buClr>
                <a:schemeClr val="accent6">
                  <a:lumMod val="50000"/>
                </a:schemeClr>
              </a:buClr>
              <a:buFont typeface="Arial" panose="020B0604020202020204" pitchFamily="34" charset="0"/>
              <a:buChar char="•"/>
            </a:pPr>
            <a:r>
              <a:rPr lang="en-US" sz="1970" dirty="0" smtClean="0"/>
              <a:t>So</a:t>
            </a:r>
            <a:r>
              <a:rPr lang="en-US" sz="1970" dirty="0"/>
              <a:t>, for BestBurger, the BE level of sales is fixed costs divided by contribution</a:t>
            </a:r>
            <a:r>
              <a:rPr lang="en-US" sz="1970" dirty="0" smtClean="0"/>
              <a:t>,</a:t>
            </a:r>
            <a:br>
              <a:rPr lang="en-US" sz="1970" dirty="0" smtClean="0"/>
            </a:br>
            <a:r>
              <a:rPr lang="en-US" sz="1970" dirty="0" smtClean="0"/>
              <a:t>£</a:t>
            </a:r>
            <a:r>
              <a:rPr lang="en-US" sz="1970" dirty="0"/>
              <a:t>2500/(£4.00-£l .50) = 1000 burgers.</a:t>
            </a:r>
          </a:p>
          <a:p>
            <a:pPr marL="812800" indent="-373063">
              <a:spcAft>
                <a:spcPts val="600"/>
              </a:spcAft>
              <a:buClr>
                <a:schemeClr val="accent6">
                  <a:lumMod val="50000"/>
                </a:schemeClr>
              </a:buClr>
              <a:buFont typeface="Arial" panose="020B0604020202020204" pitchFamily="34" charset="0"/>
              <a:buChar char="•"/>
            </a:pPr>
            <a:r>
              <a:rPr lang="en-US" sz="1970" dirty="0" smtClean="0"/>
              <a:t>Or </a:t>
            </a:r>
            <a:r>
              <a:rPr lang="en-US" sz="1970" dirty="0"/>
              <a:t>you can look at it as fixed costs divided by the difference between selling price and variable cost, £2500/£2.50 = 1000 burgers.</a:t>
            </a:r>
          </a:p>
          <a:p>
            <a:pPr marL="812800" indent="-373063">
              <a:spcAft>
                <a:spcPts val="600"/>
              </a:spcAft>
              <a:buClr>
                <a:schemeClr val="accent6">
                  <a:lumMod val="50000"/>
                </a:schemeClr>
              </a:buClr>
              <a:buFont typeface="Arial" panose="020B0604020202020204" pitchFamily="34" charset="0"/>
              <a:buChar char="•"/>
            </a:pPr>
            <a:r>
              <a:rPr lang="en-US" sz="1970" dirty="0" smtClean="0"/>
              <a:t>Below </a:t>
            </a:r>
            <a:r>
              <a:rPr lang="en-US" sz="1970" dirty="0"/>
              <a:t>monthly sales of 1000 burgers, BestBurger will make an overall loss. Above 1,000 burgers per month BestBurger will make a profit.</a:t>
            </a:r>
          </a:p>
          <a:p>
            <a:pPr marL="398463" indent="-398463">
              <a:spcAft>
                <a:spcPts val="600"/>
              </a:spcAft>
              <a:buClr>
                <a:schemeClr val="accent6">
                  <a:lumMod val="50000"/>
                </a:schemeClr>
              </a:buClr>
              <a:buFont typeface="Wingdings 3" panose="05040102010807070707" pitchFamily="18" charset="2"/>
              <a:buChar char=""/>
            </a:pPr>
            <a:r>
              <a:rPr lang="en-US" sz="1970" dirty="0"/>
              <a:t>We can also plot this information on a graph. In Figure 17.1 you can see two lines - total cost (TC) and total revenue (TR). Your teacher might choose to show you a more detailed graph.</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17.3 </a:t>
            </a:r>
            <a:r>
              <a:rPr lang="en-GB" sz="3000" dirty="0"/>
              <a:t>– </a:t>
            </a:r>
            <a:r>
              <a:rPr lang="en-GB" sz="3000" dirty="0" smtClean="0"/>
              <a:t>Identifying the Breakeven Output Level</a:t>
            </a:r>
            <a:endParaRPr lang="en-GB" sz="30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98</a:t>
            </a:r>
            <a:endParaRPr lang="en-GB" sz="1200" b="1" dirty="0">
              <a:latin typeface="Arial" panose="020B0604020202020204" pitchFamily="34" charset="0"/>
              <a:cs typeface="Arial" panose="020B0604020202020204" pitchFamily="34" charset="0"/>
            </a:endParaRPr>
          </a:p>
        </p:txBody>
      </p:sp>
      <p:cxnSp>
        <p:nvCxnSpPr>
          <p:cNvPr id="5" name="Straight Connector 4"/>
          <p:cNvCxnSpPr/>
          <p:nvPr/>
        </p:nvCxnSpPr>
        <p:spPr>
          <a:xfrm>
            <a:off x="1043608" y="2204864"/>
            <a:ext cx="216024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788024" y="2204864"/>
            <a:ext cx="18002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140442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5760640" cy="5170646"/>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000" dirty="0"/>
              <a:t>Look at the point where the two lines cross. This is the BE point. You can see on the x-axis that this is at 1000 burgers, matching the result of the calculation above. At any level of sales below this point (to the left of the BE point), BestBurger will make a loss. The size of the loss is represented by the gap between the TC and TR lines. You can see that the loss is larger as fewer burgers are sold. </a:t>
            </a:r>
            <a:endParaRPr lang="en-US" sz="2000" dirty="0" smtClean="0"/>
          </a:p>
          <a:p>
            <a:pPr marL="398463" indent="-398463">
              <a:spcAft>
                <a:spcPts val="600"/>
              </a:spcAft>
              <a:buClr>
                <a:schemeClr val="accent6">
                  <a:lumMod val="50000"/>
                </a:schemeClr>
              </a:buClr>
              <a:buFont typeface="Wingdings 3" panose="05040102010807070707" pitchFamily="18" charset="2"/>
              <a:buChar char=""/>
            </a:pPr>
            <a:r>
              <a:rPr lang="en-US" sz="2000" dirty="0" smtClean="0"/>
              <a:t>Conversely</a:t>
            </a:r>
            <a:r>
              <a:rPr lang="en-US" sz="2000" dirty="0"/>
              <a:t>, to the right of the BE point BestBurger is making a profit. This profit increases as more burgers are sold: because all fixed costs are now covered, the contribution from each burger represents clear profit for the business. </a:t>
            </a:r>
          </a:p>
          <a:p>
            <a:pPr marL="398463" indent="-398463">
              <a:spcAft>
                <a:spcPts val="600"/>
              </a:spcAft>
              <a:buClr>
                <a:schemeClr val="accent6">
                  <a:lumMod val="50000"/>
                </a:schemeClr>
              </a:buClr>
              <a:buFont typeface="Wingdings 3" panose="05040102010807070707" pitchFamily="18" charset="2"/>
              <a:buChar char=""/>
            </a:pPr>
            <a:r>
              <a:rPr lang="en-US" sz="2000" dirty="0" smtClean="0"/>
              <a:t>Hence</a:t>
            </a:r>
            <a:r>
              <a:rPr lang="en-US" sz="2000" dirty="0"/>
              <a:t>, total profit can be calculated as</a:t>
            </a:r>
            <a:r>
              <a:rPr lang="en-US" sz="2000" dirty="0" smtClean="0"/>
              <a:t>:</a:t>
            </a:r>
          </a:p>
        </p:txBody>
      </p:sp>
      <p:sp>
        <p:nvSpPr>
          <p:cNvPr id="6" name="Title 1"/>
          <p:cNvSpPr>
            <a:spLocks noGrp="1"/>
          </p:cNvSpPr>
          <p:nvPr>
            <p:ph type="title"/>
          </p:nvPr>
        </p:nvSpPr>
        <p:spPr>
          <a:xfrm>
            <a:off x="35496" y="72008"/>
            <a:ext cx="7704856" cy="548680"/>
          </a:xfrm>
        </p:spPr>
        <p:txBody>
          <a:bodyPr>
            <a:noAutofit/>
          </a:bodyPr>
          <a:lstStyle/>
          <a:p>
            <a:r>
              <a:rPr lang="en-GB" sz="3000" dirty="0" smtClean="0"/>
              <a:t>17.3 </a:t>
            </a:r>
            <a:r>
              <a:rPr lang="en-GB" sz="3000" dirty="0"/>
              <a:t>– </a:t>
            </a:r>
            <a:r>
              <a:rPr lang="en-GB" sz="3000" dirty="0" smtClean="0"/>
              <a:t>Identifying the Breakeven Output Level</a:t>
            </a:r>
            <a:endParaRPr lang="en-GB" sz="30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98</a:t>
            </a:r>
            <a:endParaRPr lang="en-GB" sz="1200" b="1" dirty="0">
              <a:latin typeface="Arial" panose="020B0604020202020204" pitchFamily="34" charset="0"/>
              <a:cs typeface="Arial" panose="020B0604020202020204" pitchFamily="34" charset="0"/>
            </a:endParaRPr>
          </a:p>
        </p:txBody>
      </p:sp>
      <p:sp>
        <p:nvSpPr>
          <p:cNvPr id="10" name="Rectangle 9"/>
          <p:cNvSpPr/>
          <p:nvPr/>
        </p:nvSpPr>
        <p:spPr>
          <a:xfrm>
            <a:off x="6162416" y="3523092"/>
            <a:ext cx="2723823" cy="646331"/>
          </a:xfrm>
          <a:prstGeom prst="rect">
            <a:avLst/>
          </a:prstGeom>
        </p:spPr>
        <p:txBody>
          <a:bodyPr wrap="none">
            <a:spAutoFit/>
          </a:bodyPr>
          <a:lstStyle/>
          <a:p>
            <a:pPr marL="0" marR="0" algn="ctr">
              <a:spcBef>
                <a:spcPts val="0"/>
              </a:spcBef>
              <a:spcAft>
                <a:spcPts val="0"/>
              </a:spcAft>
            </a:pPr>
            <a:r>
              <a:rPr lang="en-US" i="1" smtClean="0">
                <a:latin typeface="Arial" panose="020B0604020202020204" pitchFamily="34" charset="0"/>
                <a:ea typeface="Segoe UI" panose="020B0502040204020203" pitchFamily="34" charset="0"/>
                <a:cs typeface="Arial" panose="020B0604020202020204" pitchFamily="34" charset="0"/>
              </a:rPr>
              <a:t>Figure 17.1: Break-even </a:t>
            </a:r>
            <a:br>
              <a:rPr lang="en-US" i="1" smtClean="0">
                <a:latin typeface="Arial" panose="020B0604020202020204" pitchFamily="34" charset="0"/>
                <a:ea typeface="Segoe UI" panose="020B0502040204020203" pitchFamily="34" charset="0"/>
                <a:cs typeface="Arial" panose="020B0604020202020204" pitchFamily="34" charset="0"/>
              </a:rPr>
            </a:br>
            <a:r>
              <a:rPr lang="en-US" i="1" smtClean="0">
                <a:latin typeface="Arial" panose="020B0604020202020204" pitchFamily="34" charset="0"/>
                <a:ea typeface="Segoe UI" panose="020B0502040204020203" pitchFamily="34" charset="0"/>
                <a:cs typeface="Arial" panose="020B0604020202020204" pitchFamily="34" charset="0"/>
              </a:rPr>
              <a:t>chart for BestBurger</a:t>
            </a:r>
            <a:endParaRPr lang="en-GB" i="1" dirty="0">
              <a:effectLst/>
              <a:latin typeface="Arial" panose="020B0604020202020204" pitchFamily="34" charset="0"/>
              <a:ea typeface="Segoe UI" panose="020B0502040204020203" pitchFamily="34" charset="0"/>
              <a:cs typeface="Arial" panose="020B0604020202020204" pitchFamily="34" charset="0"/>
            </a:endParaRPr>
          </a:p>
        </p:txBody>
      </p:sp>
      <p:pic>
        <p:nvPicPr>
          <p:cNvPr id="13" name="Picture 12" descr="image10"/>
          <p:cNvPicPr/>
          <p:nvPr/>
        </p:nvPicPr>
        <p:blipFill>
          <a:blip r:embed="rId3">
            <a:extLst>
              <a:ext uri="{28A0092B-C50C-407E-A947-70E740481C1C}">
                <a14:useLocalDpi xmlns:a14="http://schemas.microsoft.com/office/drawing/2010/main" val="0"/>
              </a:ext>
            </a:extLst>
          </a:blip>
          <a:srcRect/>
          <a:stretch>
            <a:fillRect/>
          </a:stretch>
        </p:blipFill>
        <p:spPr bwMode="auto">
          <a:xfrm>
            <a:off x="6162417" y="1124744"/>
            <a:ext cx="2694562" cy="2160240"/>
          </a:xfrm>
          <a:prstGeom prst="rect">
            <a:avLst/>
          </a:prstGeom>
          <a:noFill/>
        </p:spPr>
      </p:pic>
      <p:grpSp>
        <p:nvGrpSpPr>
          <p:cNvPr id="3" name="Group 2"/>
          <p:cNvGrpSpPr/>
          <p:nvPr/>
        </p:nvGrpSpPr>
        <p:grpSpPr>
          <a:xfrm>
            <a:off x="359030" y="6220993"/>
            <a:ext cx="8461442" cy="448367"/>
            <a:chOff x="359030" y="6165304"/>
            <a:chExt cx="8461442" cy="448367"/>
          </a:xfrm>
        </p:grpSpPr>
        <p:sp>
          <p:nvSpPr>
            <p:cNvPr id="14" name="Rectangle 13"/>
            <p:cNvSpPr/>
            <p:nvPr/>
          </p:nvSpPr>
          <p:spPr>
            <a:xfrm>
              <a:off x="359030" y="6165304"/>
              <a:ext cx="8461442" cy="448367"/>
            </a:xfrm>
            <a:prstGeom prst="rect">
              <a:avLst/>
            </a:prstGeom>
            <a:solidFill>
              <a:srgbClr val="92D050">
                <a:alpha val="6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557808" y="6237312"/>
              <a:ext cx="8262664" cy="369332"/>
            </a:xfrm>
            <a:prstGeom prst="rect">
              <a:avLst/>
            </a:prstGeom>
          </p:spPr>
          <p:txBody>
            <a:bodyPr wrap="square">
              <a:spAutoFit/>
            </a:bodyPr>
            <a:lstStyle/>
            <a:p>
              <a:pPr algn="ctr">
                <a:spcAft>
                  <a:spcPts val="600"/>
                </a:spcAft>
                <a:buClr>
                  <a:schemeClr val="accent6">
                    <a:lumMod val="50000"/>
                  </a:schemeClr>
                </a:buClr>
              </a:pPr>
              <a:r>
                <a:rPr lang="en-US" b="1" dirty="0"/>
                <a:t>PROFIT = (SALES VOLUME-BE LEVEL OF SALES) x CONTRIBUTION</a:t>
              </a:r>
              <a:endParaRPr lang="en-US" dirty="0"/>
            </a:p>
          </p:txBody>
        </p:sp>
      </p:grpSp>
    </p:spTree>
    <p:extLst>
      <p:ext uri="{BB962C8B-B14F-4D97-AF65-F5344CB8AC3E}">
        <p14:creationId xmlns:p14="http://schemas.microsoft.com/office/powerpoint/2010/main" val="394545379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5688632" cy="3724096"/>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100" dirty="0"/>
              <a:t>At any level of sales above the BE point, a business is profitable. There is a number of units by which sales volume can fall before reaching the BE point, known as the margin of safety. The larger the margin of safety, </a:t>
            </a:r>
            <a:r>
              <a:rPr lang="en-US" sz="2100" dirty="0" smtClean="0"/>
              <a:t>the greater the fall in sales the business </a:t>
            </a:r>
            <a:r>
              <a:rPr lang="en-US" sz="2100" dirty="0"/>
              <a:t>can absorb before making a </a:t>
            </a:r>
            <a:r>
              <a:rPr lang="en-US" sz="2100" dirty="0" smtClean="0"/>
              <a:t>loss.</a:t>
            </a:r>
          </a:p>
          <a:p>
            <a:pPr marL="398463" indent="-398463">
              <a:spcAft>
                <a:spcPts val="600"/>
              </a:spcAft>
              <a:buClr>
                <a:schemeClr val="accent6">
                  <a:lumMod val="50000"/>
                </a:schemeClr>
              </a:buClr>
              <a:buFont typeface="Wingdings 3" panose="05040102010807070707" pitchFamily="18" charset="2"/>
              <a:buChar char=""/>
            </a:pPr>
            <a:r>
              <a:rPr lang="en-US" sz="2100" dirty="0"/>
              <a:t>In the BE graph shown in Figure 17.2, </a:t>
            </a:r>
            <a:r>
              <a:rPr lang="en-US" sz="2100" dirty="0" err="1"/>
              <a:t>BestBurger's</a:t>
            </a:r>
            <a:r>
              <a:rPr lang="en-US" sz="2100" dirty="0"/>
              <a:t> current level of sales is 2200 burgers/month. The margin of safety is 2200 - 1000 = 1200 </a:t>
            </a:r>
            <a:r>
              <a:rPr lang="en-US" sz="2100" dirty="0" smtClean="0"/>
              <a:t>burgers/month.</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17.3 </a:t>
            </a:r>
            <a:r>
              <a:rPr lang="en-GB" sz="3600" dirty="0"/>
              <a:t>– </a:t>
            </a:r>
            <a:r>
              <a:rPr lang="en-GB" sz="3600" dirty="0" smtClean="0"/>
              <a:t>Margin of Safety</a:t>
            </a:r>
            <a:endParaRPr lang="en-GB" sz="36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98</a:t>
            </a:r>
            <a:endParaRPr lang="en-GB" sz="1200" b="1" dirty="0">
              <a:latin typeface="Arial" panose="020B0604020202020204" pitchFamily="34" charset="0"/>
              <a:cs typeface="Arial" panose="020B0604020202020204" pitchFamily="34" charset="0"/>
            </a:endParaRPr>
          </a:p>
        </p:txBody>
      </p:sp>
      <p:sp>
        <p:nvSpPr>
          <p:cNvPr id="10" name="Rectangle 9"/>
          <p:cNvSpPr/>
          <p:nvPr/>
        </p:nvSpPr>
        <p:spPr>
          <a:xfrm>
            <a:off x="6012160" y="3646765"/>
            <a:ext cx="2775119" cy="646331"/>
          </a:xfrm>
          <a:prstGeom prst="rect">
            <a:avLst/>
          </a:prstGeom>
        </p:spPr>
        <p:txBody>
          <a:bodyPr wrap="none">
            <a:spAutoFit/>
          </a:bodyPr>
          <a:lstStyle/>
          <a:p>
            <a:pPr marL="0" marR="0" algn="ctr">
              <a:spcBef>
                <a:spcPts val="0"/>
              </a:spcBef>
              <a:spcAft>
                <a:spcPts val="0"/>
              </a:spcAft>
            </a:pPr>
            <a:r>
              <a:rPr lang="en-US" b="1" i="1" dirty="0" smtClean="0">
                <a:latin typeface="Arial" panose="020B0604020202020204" pitchFamily="34" charset="0"/>
                <a:ea typeface="Segoe UI" panose="020B0502040204020203" pitchFamily="34" charset="0"/>
                <a:cs typeface="Arial" panose="020B0604020202020204" pitchFamily="34" charset="0"/>
              </a:rPr>
              <a:t>Figure 17.2</a:t>
            </a:r>
            <a:r>
              <a:rPr lang="en-US" i="1" dirty="0" smtClean="0">
                <a:latin typeface="Arial" panose="020B0604020202020204" pitchFamily="34" charset="0"/>
                <a:ea typeface="Segoe UI" panose="020B0502040204020203" pitchFamily="34" charset="0"/>
                <a:cs typeface="Arial" panose="020B0604020202020204" pitchFamily="34" charset="0"/>
              </a:rPr>
              <a:t>: Break-even </a:t>
            </a:r>
            <a:br>
              <a:rPr lang="en-US" i="1" dirty="0" smtClean="0">
                <a:latin typeface="Arial" panose="020B0604020202020204" pitchFamily="34" charset="0"/>
                <a:ea typeface="Segoe UI" panose="020B0502040204020203" pitchFamily="34" charset="0"/>
                <a:cs typeface="Arial" panose="020B0604020202020204" pitchFamily="34" charset="0"/>
              </a:rPr>
            </a:br>
            <a:r>
              <a:rPr lang="en-US" i="1" dirty="0" smtClean="0">
                <a:latin typeface="Arial" panose="020B0604020202020204" pitchFamily="34" charset="0"/>
                <a:ea typeface="Segoe UI" panose="020B0502040204020203" pitchFamily="34" charset="0"/>
                <a:cs typeface="Arial" panose="020B0604020202020204" pitchFamily="34" charset="0"/>
              </a:rPr>
              <a:t>chart for BestBurger</a:t>
            </a:r>
            <a:endParaRPr lang="en-GB" i="1" dirty="0">
              <a:effectLst/>
              <a:latin typeface="Arial" panose="020B0604020202020204" pitchFamily="34" charset="0"/>
              <a:ea typeface="Segoe UI" panose="020B0502040204020203" pitchFamily="34" charset="0"/>
              <a:cs typeface="Arial" panose="020B0604020202020204" pitchFamily="34" charset="0"/>
            </a:endParaRPr>
          </a:p>
        </p:txBody>
      </p:sp>
      <p:pic>
        <p:nvPicPr>
          <p:cNvPr id="18" name="Picture 17" descr="image1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124743"/>
            <a:ext cx="2897355" cy="2429693"/>
          </a:xfrm>
          <a:prstGeom prst="rect">
            <a:avLst/>
          </a:prstGeom>
          <a:noFill/>
          <a:ln>
            <a:noFill/>
          </a:ln>
        </p:spPr>
      </p:pic>
      <p:sp>
        <p:nvSpPr>
          <p:cNvPr id="17" name="Rectangle 16"/>
          <p:cNvSpPr/>
          <p:nvPr/>
        </p:nvSpPr>
        <p:spPr>
          <a:xfrm>
            <a:off x="251521" y="4941168"/>
            <a:ext cx="8556470" cy="1631216"/>
          </a:xfrm>
          <a:prstGeom prst="rect">
            <a:avLst/>
          </a:prstGeom>
          <a:solidFill>
            <a:schemeClr val="tx2">
              <a:lumMod val="20000"/>
              <a:lumOff val="80000"/>
            </a:schemeClr>
          </a:solidFill>
          <a:ln w="57150">
            <a:solidFill>
              <a:srgbClr val="002060"/>
            </a:solidFill>
          </a:ln>
        </p:spPr>
        <p:txBody>
          <a:bodyPr wrap="square">
            <a:spAutoFit/>
          </a:bodyPr>
          <a:lstStyle/>
          <a:p>
            <a:pPr marL="0" marR="0" indent="0" algn="just">
              <a:spcBef>
                <a:spcPts val="0"/>
              </a:spcBef>
              <a:spcAft>
                <a:spcPts val="0"/>
              </a:spcAft>
            </a:pPr>
            <a:r>
              <a:rPr lang="en-US" sz="2000" b="1" dirty="0">
                <a:solidFill>
                  <a:srgbClr val="FF0000"/>
                </a:solidFill>
                <a:latin typeface="Arial" panose="020B0604020202020204" pitchFamily="34" charset="0"/>
                <a:ea typeface="Segoe UI" panose="020B0502040204020203" pitchFamily="34" charset="0"/>
                <a:cs typeface="Arial" panose="020B0604020202020204" pitchFamily="34" charset="0"/>
              </a:rPr>
              <a:t>Contribution</a:t>
            </a:r>
            <a:r>
              <a:rPr lang="en-US" sz="2000" b="1" dirty="0">
                <a:solidFill>
                  <a:srgbClr val="000000"/>
                </a:solidFill>
                <a:latin typeface="Arial" panose="020B0604020202020204" pitchFamily="34" charset="0"/>
                <a:ea typeface="Segoe UI" panose="020B0502040204020203" pitchFamily="34" charset="0"/>
                <a:cs typeface="Arial" panose="020B0604020202020204" pitchFamily="34" charset="0"/>
              </a:rPr>
              <a:t> </a:t>
            </a:r>
            <a:r>
              <a:rPr lang="en-US" sz="2000" dirty="0">
                <a:latin typeface="Arial" panose="020B0604020202020204" pitchFamily="34" charset="0"/>
                <a:ea typeface="Segoe UI" panose="020B0502040204020203" pitchFamily="34" charset="0"/>
                <a:cs typeface="Arial" panose="020B0604020202020204" pitchFamily="34" charset="0"/>
              </a:rPr>
              <a:t>- that part of sales revenue which can be put towards paying the fixed costs of a business. </a:t>
            </a:r>
            <a:r>
              <a:rPr lang="en-US" sz="2000" b="1" dirty="0">
                <a:latin typeface="Arial" panose="020B0604020202020204" pitchFamily="34" charset="0"/>
                <a:ea typeface="Segoe UI" panose="020B0502040204020203" pitchFamily="34" charset="0"/>
                <a:cs typeface="Arial" panose="020B0604020202020204" pitchFamily="34" charset="0"/>
              </a:rPr>
              <a:t>Contribution = selling price - variable cost per unit.</a:t>
            </a:r>
            <a:endParaRPr lang="en-GB" sz="2000" b="1" dirty="0">
              <a:latin typeface="Arial" panose="020B0604020202020204" pitchFamily="34" charset="0"/>
              <a:ea typeface="Segoe UI" panose="020B0502040204020203" pitchFamily="34" charset="0"/>
              <a:cs typeface="Arial" panose="020B0604020202020204" pitchFamily="34" charset="0"/>
            </a:endParaRPr>
          </a:p>
          <a:p>
            <a:pPr marL="0" marR="0" indent="0" algn="just">
              <a:spcBef>
                <a:spcPts val="0"/>
              </a:spcBef>
              <a:spcAft>
                <a:spcPts val="0"/>
              </a:spcAft>
            </a:pPr>
            <a:r>
              <a:rPr lang="en-US" sz="2000" b="1" dirty="0">
                <a:solidFill>
                  <a:srgbClr val="FF0000"/>
                </a:solidFill>
                <a:latin typeface="Arial" panose="020B0604020202020204" pitchFamily="34" charset="0"/>
                <a:ea typeface="Segoe UI" panose="020B0502040204020203" pitchFamily="34" charset="0"/>
                <a:cs typeface="Arial" panose="020B0604020202020204" pitchFamily="34" charset="0"/>
              </a:rPr>
              <a:t>Margin of safety </a:t>
            </a:r>
            <a:r>
              <a:rPr lang="en-US" sz="2000" dirty="0">
                <a:latin typeface="Arial" panose="020B0604020202020204" pitchFamily="34" charset="0"/>
                <a:ea typeface="Segoe UI" panose="020B0502040204020203" pitchFamily="34" charset="0"/>
                <a:cs typeface="Arial" panose="020B0604020202020204" pitchFamily="34" charset="0"/>
              </a:rPr>
              <a:t>- the amount by which sales can fall from their current level before reaching the break-even point.</a:t>
            </a:r>
            <a:endParaRPr lang="en-GB" sz="2000" dirty="0">
              <a:effectLst/>
              <a:latin typeface="Arial" panose="020B0604020202020204" pitchFamily="34"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9520940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330690"/>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360" dirty="0"/>
              <a:t>BE analysis can be used for a number of different purposes:</a:t>
            </a:r>
          </a:p>
          <a:p>
            <a:pPr marL="812800" indent="-398463">
              <a:spcAft>
                <a:spcPts val="600"/>
              </a:spcAft>
              <a:buClr>
                <a:schemeClr val="accent6">
                  <a:lumMod val="50000"/>
                </a:schemeClr>
              </a:buClr>
              <a:buFont typeface="Arial" panose="020B0604020202020204" pitchFamily="34" charset="0"/>
              <a:buChar char="•"/>
            </a:pPr>
            <a:r>
              <a:rPr lang="en-US" sz="2360" b="1" dirty="0" smtClean="0"/>
              <a:t>To </a:t>
            </a:r>
            <a:r>
              <a:rPr lang="en-US" sz="2360" b="1" dirty="0"/>
              <a:t>decide on </a:t>
            </a:r>
            <a:r>
              <a:rPr lang="en-US" sz="2360" b="1" dirty="0" smtClean="0"/>
              <a:t>pricing</a:t>
            </a:r>
            <a:br>
              <a:rPr lang="en-US" sz="2360" b="1" dirty="0" smtClean="0"/>
            </a:br>
            <a:r>
              <a:rPr lang="en-US" sz="2360" dirty="0" smtClean="0"/>
              <a:t>An </a:t>
            </a:r>
            <a:r>
              <a:rPr lang="en-US" sz="2360" dirty="0"/>
              <a:t>entrepreneur may calculate the break-even level of sales at a range of different prices as a way of helping to decide how much to charge for a product or service. S/he will want to be sure that predicted sales volumes will allow the business to make a desired level of profit, bearing in mind potential demand.</a:t>
            </a:r>
          </a:p>
          <a:p>
            <a:pPr marL="812800" indent="-398463">
              <a:spcAft>
                <a:spcPts val="600"/>
              </a:spcAft>
              <a:buClr>
                <a:schemeClr val="accent6">
                  <a:lumMod val="50000"/>
                </a:schemeClr>
              </a:buClr>
              <a:buFont typeface="Arial" panose="020B0604020202020204" pitchFamily="34" charset="0"/>
              <a:buChar char="•"/>
            </a:pPr>
            <a:r>
              <a:rPr lang="en-US" sz="2360" b="1" dirty="0" smtClean="0"/>
              <a:t>To </a:t>
            </a:r>
            <a:r>
              <a:rPr lang="en-US" sz="2360" b="1" dirty="0"/>
              <a:t>predict </a:t>
            </a:r>
            <a:r>
              <a:rPr lang="en-US" sz="2360" b="1" dirty="0" smtClean="0"/>
              <a:t>profit</a:t>
            </a:r>
            <a:br>
              <a:rPr lang="en-US" sz="2360" b="1" dirty="0" smtClean="0"/>
            </a:br>
            <a:r>
              <a:rPr lang="en-US" sz="2360" dirty="0" smtClean="0"/>
              <a:t>If </a:t>
            </a:r>
            <a:r>
              <a:rPr lang="en-US" sz="2360" dirty="0"/>
              <a:t>a business is using competitor-based pricing, they will not have much choice about the price they charge. The owner may, therefore, want to use BE analysis as a tool to predict how much profit they are likely to make at different volumes of sales</a:t>
            </a:r>
            <a:r>
              <a:rPr lang="en-US" sz="2360" dirty="0" smtClean="0"/>
              <a:t>.</a:t>
            </a:r>
            <a:endParaRPr lang="en-US" sz="2360" dirty="0"/>
          </a:p>
        </p:txBody>
      </p:sp>
      <p:sp>
        <p:nvSpPr>
          <p:cNvPr id="6" name="Title 1"/>
          <p:cNvSpPr>
            <a:spLocks noGrp="1"/>
          </p:cNvSpPr>
          <p:nvPr>
            <p:ph type="title"/>
          </p:nvPr>
        </p:nvSpPr>
        <p:spPr>
          <a:xfrm>
            <a:off x="35496" y="72008"/>
            <a:ext cx="7704856" cy="548680"/>
          </a:xfrm>
        </p:spPr>
        <p:txBody>
          <a:bodyPr>
            <a:noAutofit/>
          </a:bodyPr>
          <a:lstStyle/>
          <a:p>
            <a:r>
              <a:rPr lang="en-GB" sz="3300" dirty="0" smtClean="0"/>
              <a:t>17.4 </a:t>
            </a:r>
            <a:r>
              <a:rPr lang="en-GB" sz="3300" dirty="0"/>
              <a:t>– </a:t>
            </a:r>
            <a:r>
              <a:rPr lang="en-GB" sz="3300" dirty="0" smtClean="0"/>
              <a:t>The Purpose of Break-Even Analysis</a:t>
            </a:r>
            <a:endParaRPr lang="en-GB" sz="33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99</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6907735"/>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832366"/>
          </a:xfrm>
          <a:prstGeom prst="rect">
            <a:avLst/>
          </a:prstGeom>
        </p:spPr>
        <p:txBody>
          <a:bodyPr wrap="square">
            <a:spAutoFit/>
          </a:bodyPr>
          <a:lstStyle/>
          <a:p>
            <a:pPr marL="439738" indent="-398463">
              <a:spcAft>
                <a:spcPts val="600"/>
              </a:spcAft>
              <a:buClr>
                <a:schemeClr val="accent6">
                  <a:lumMod val="50000"/>
                </a:schemeClr>
              </a:buClr>
              <a:buFont typeface="Arial" panose="020B0604020202020204" pitchFamily="34" charset="0"/>
              <a:buChar char="•"/>
            </a:pPr>
            <a:r>
              <a:rPr lang="en-US" sz="2230" b="1" dirty="0" smtClean="0"/>
              <a:t>To </a:t>
            </a:r>
            <a:r>
              <a:rPr lang="en-US" sz="2230" b="1" dirty="0"/>
              <a:t>seek </a:t>
            </a:r>
            <a:r>
              <a:rPr lang="en-US" sz="2230" b="1" dirty="0" smtClean="0"/>
              <a:t>finance</a:t>
            </a:r>
            <a:br>
              <a:rPr lang="en-US" sz="2230" b="1" dirty="0" smtClean="0"/>
            </a:br>
            <a:r>
              <a:rPr lang="en-US" sz="2230" dirty="0" smtClean="0"/>
              <a:t>Investors </a:t>
            </a:r>
            <a:r>
              <a:rPr lang="en-US" sz="2230" dirty="0"/>
              <a:t>and lenders will only commit money to a business idea if they are confident that the venture will be profitable. BE analysis can form part of a business plan (you'll learn more about this in Chapter 19). It is a document used to promote a business idea to potential investors or lenders.</a:t>
            </a:r>
          </a:p>
          <a:p>
            <a:pPr marL="439738" indent="-398463">
              <a:spcAft>
                <a:spcPts val="600"/>
              </a:spcAft>
              <a:buClr>
                <a:schemeClr val="accent6">
                  <a:lumMod val="50000"/>
                </a:schemeClr>
              </a:buClr>
              <a:buFont typeface="Arial" panose="020B0604020202020204" pitchFamily="34" charset="0"/>
              <a:buChar char="•"/>
            </a:pPr>
            <a:r>
              <a:rPr lang="en-US" sz="2230" b="1" dirty="0" smtClean="0"/>
              <a:t>To </a:t>
            </a:r>
            <a:r>
              <a:rPr lang="en-US" sz="2230" b="1" dirty="0"/>
              <a:t>conduct 'what-if' </a:t>
            </a:r>
            <a:r>
              <a:rPr lang="en-US" sz="2230" b="1" dirty="0" smtClean="0"/>
              <a:t>analysis</a:t>
            </a:r>
            <a:br>
              <a:rPr lang="en-US" sz="2230" b="1" dirty="0" smtClean="0"/>
            </a:br>
            <a:r>
              <a:rPr lang="en-US" sz="2230" dirty="0" smtClean="0"/>
              <a:t>Entrepreneurs </a:t>
            </a:r>
            <a:r>
              <a:rPr lang="en-US" sz="2230" dirty="0"/>
              <a:t>may want to 'model' the impact of changes within the business, such as changing price (see above) or forecast the impact of possible changes in demand, or fixed or variable costs. BE analysis allows these changes to be included in the BE calculation so that new BE levels can be identified. </a:t>
            </a:r>
            <a:r>
              <a:rPr lang="en-US" sz="2230" dirty="0" smtClean="0"/>
              <a:t/>
            </a:r>
            <a:br>
              <a:rPr lang="en-US" sz="2230" dirty="0" smtClean="0"/>
            </a:br>
            <a:r>
              <a:rPr lang="en-US" sz="2230" dirty="0" smtClean="0"/>
              <a:t>If </a:t>
            </a:r>
            <a:r>
              <a:rPr lang="en-US" sz="2230" dirty="0"/>
              <a:t>demand (or total sales) is forecast to change, BE analysis can focus on the margin of safety and whether this will be sufficient for the business to remain profitable</a:t>
            </a:r>
            <a:r>
              <a:rPr lang="en-US" sz="2230" dirty="0" smtClean="0"/>
              <a:t>.</a:t>
            </a:r>
            <a:endParaRPr lang="en-US" sz="2230" dirty="0"/>
          </a:p>
        </p:txBody>
      </p:sp>
      <p:sp>
        <p:nvSpPr>
          <p:cNvPr id="6" name="Title 1"/>
          <p:cNvSpPr>
            <a:spLocks noGrp="1"/>
          </p:cNvSpPr>
          <p:nvPr>
            <p:ph type="title"/>
          </p:nvPr>
        </p:nvSpPr>
        <p:spPr>
          <a:xfrm>
            <a:off x="35496" y="72008"/>
            <a:ext cx="7704856" cy="548680"/>
          </a:xfrm>
        </p:spPr>
        <p:txBody>
          <a:bodyPr>
            <a:noAutofit/>
          </a:bodyPr>
          <a:lstStyle/>
          <a:p>
            <a:r>
              <a:rPr lang="en-GB" sz="3300" dirty="0" smtClean="0"/>
              <a:t>17.4 </a:t>
            </a:r>
            <a:r>
              <a:rPr lang="en-GB" sz="3300" dirty="0"/>
              <a:t>– </a:t>
            </a:r>
            <a:r>
              <a:rPr lang="en-GB" sz="3300" dirty="0" smtClean="0"/>
              <a:t>The Purpose of Break-Even Analysis</a:t>
            </a:r>
            <a:endParaRPr lang="en-GB" sz="33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99</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694282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264696" cy="5663089"/>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200" dirty="0"/>
              <a:t>BE analysis assumes that fixed and variable costs are known. Especially during business planning, an entrepreneur may have to make a 'best guess' at costs. Hence, the quality of BE analysis will depend on the accuracy of the assumptions made.</a:t>
            </a:r>
          </a:p>
          <a:p>
            <a:pPr marL="398463" indent="-398463">
              <a:spcAft>
                <a:spcPts val="600"/>
              </a:spcAft>
              <a:buClr>
                <a:schemeClr val="accent6">
                  <a:lumMod val="50000"/>
                </a:schemeClr>
              </a:buClr>
              <a:buFont typeface="Wingdings 3" panose="05040102010807070707" pitchFamily="18" charset="2"/>
              <a:buChar char=""/>
            </a:pPr>
            <a:r>
              <a:rPr lang="en-US" sz="2200" dirty="0"/>
              <a:t>BE analysis identifies total revenue and profit at different sales volumes. However, it doesn't guarantee that a business will generate sufficient demand to sell at this level. </a:t>
            </a:r>
            <a:endParaRPr lang="en-US" sz="2200" dirty="0" smtClean="0"/>
          </a:p>
          <a:p>
            <a:pPr marL="398463" indent="-398463">
              <a:spcAft>
                <a:spcPts val="600"/>
              </a:spcAft>
              <a:buClr>
                <a:schemeClr val="accent6">
                  <a:lumMod val="50000"/>
                </a:schemeClr>
              </a:buClr>
              <a:buFont typeface="Wingdings 3" panose="05040102010807070707" pitchFamily="18" charset="2"/>
              <a:buChar char=""/>
            </a:pPr>
            <a:r>
              <a:rPr lang="en-US" sz="2200" dirty="0" smtClean="0"/>
              <a:t>An </a:t>
            </a:r>
            <a:r>
              <a:rPr lang="en-US" sz="2200" dirty="0"/>
              <a:t>entrepreneur needs to be able to judge accurately the likely demand for a product as well as to calculate BE data. BE analysis can highlight the need to market the product more effectively in order to sell enough to cover costs.</a:t>
            </a:r>
          </a:p>
        </p:txBody>
      </p:sp>
      <p:sp>
        <p:nvSpPr>
          <p:cNvPr id="6" name="Title 1"/>
          <p:cNvSpPr>
            <a:spLocks noGrp="1"/>
          </p:cNvSpPr>
          <p:nvPr>
            <p:ph type="title"/>
          </p:nvPr>
        </p:nvSpPr>
        <p:spPr>
          <a:xfrm>
            <a:off x="35496" y="72008"/>
            <a:ext cx="7704856" cy="548680"/>
          </a:xfrm>
        </p:spPr>
        <p:txBody>
          <a:bodyPr>
            <a:noAutofit/>
          </a:bodyPr>
          <a:lstStyle/>
          <a:p>
            <a:r>
              <a:rPr lang="en-GB" sz="3300" dirty="0" smtClean="0"/>
              <a:t>17.4 </a:t>
            </a:r>
            <a:r>
              <a:rPr lang="en-GB" sz="3300" dirty="0"/>
              <a:t>– Limitations of </a:t>
            </a:r>
            <a:r>
              <a:rPr lang="en-GB" sz="3300" dirty="0" smtClean="0"/>
              <a:t>Break-even Analysis</a:t>
            </a:r>
            <a:endParaRPr lang="en-GB" sz="33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99</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6660232" y="1124744"/>
            <a:ext cx="2196244" cy="5478423"/>
          </a:xfrm>
          <a:prstGeom prst="rect">
            <a:avLst/>
          </a:prstGeom>
          <a:solidFill>
            <a:srgbClr val="FFB3B3"/>
          </a:solidFill>
        </p:spPr>
        <p:txBody>
          <a:bodyPr wrap="square">
            <a:spAutoFit/>
          </a:bodyPr>
          <a:lstStyle/>
          <a:p>
            <a:pPr marL="0" marR="0">
              <a:spcBef>
                <a:spcPts val="0"/>
              </a:spcBef>
              <a:spcAft>
                <a:spcPts val="0"/>
              </a:spcAf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Failures in </a:t>
            </a:r>
            <a:r>
              <a:rPr lang="en-GB" sz="1400" b="1" dirty="0" smtClean="0">
                <a:solidFill>
                  <a:srgbClr val="282727"/>
                </a:solidFill>
                <a:latin typeface="Arial" panose="020B0604020202020204" pitchFamily="34" charset="0"/>
                <a:ea typeface="Times New Roman" panose="02020603050405020304" pitchFamily="18" charset="0"/>
                <a:cs typeface="Arial" panose="020B0604020202020204" pitchFamily="34" charset="0"/>
              </a:rPr>
              <a:t>2016</a:t>
            </a:r>
            <a:r>
              <a:rPr lang="en-GB" sz="1400" dirty="0">
                <a:solidFill>
                  <a:srgbClr val="282727"/>
                </a:solidFill>
                <a:latin typeface="Arial" panose="020B0604020202020204" pitchFamily="34" charset="0"/>
                <a:ea typeface="Times New Roman" panose="02020603050405020304" pitchFamily="18" charset="0"/>
                <a:cs typeface="Arial" panose="020B0604020202020204" pitchFamily="34" charset="0"/>
              </a:rPr>
              <a:t> </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Exhibit</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Banana Republic</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Charity shops in Rugby</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Icon Live Limited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De </a:t>
            </a: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Bradelei</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Stores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City Motor Holdings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smtClean="0">
                <a:solidFill>
                  <a:srgbClr val="282727"/>
                </a:solidFill>
                <a:latin typeface="Arial" panose="020B0604020202020204" pitchFamily="34" charset="0"/>
                <a:ea typeface="Times New Roman" panose="02020603050405020304" pitchFamily="18" charset="0"/>
                <a:cs typeface="Arial" panose="020B0604020202020204" pitchFamily="34" charset="0"/>
              </a:rPr>
              <a:t>Specsavers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Joshua James Jewellery</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Store Twenty One</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HMV Ireland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Netto</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Stores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My Local</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BHS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Austin Reed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Debenhams Retail (Ireland) Ltd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Backwash from BHS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Hawkins Bazaar owner </a:t>
            </a: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Tobar</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Group</a:t>
            </a:r>
            <a:r>
              <a:rPr lang="en-GB" sz="1400" dirty="0">
                <a:solidFill>
                  <a:srgbClr val="282727"/>
                </a:solidFill>
                <a:latin typeface="Arial" panose="020B0604020202020204" pitchFamily="34" charset="0"/>
                <a:ea typeface="Times New Roman" panose="02020603050405020304" pitchFamily="18" charset="0"/>
                <a:cs typeface="Arial" panose="020B0604020202020204" pitchFamily="34" charset="0"/>
              </a:rPr>
              <a:t>.</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McEwans</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of Perth</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Trod Ltd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Furniture Barn</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Austins</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of </a:t>
            </a:r>
            <a:r>
              <a:rPr lang="en-GB" sz="1400" b="1" dirty="0" smtClean="0">
                <a:solidFill>
                  <a:srgbClr val="282727"/>
                </a:solidFill>
                <a:latin typeface="Arial" panose="020B0604020202020204" pitchFamily="34" charset="0"/>
                <a:ea typeface="Times New Roman" panose="02020603050405020304" pitchFamily="18" charset="0"/>
                <a:cs typeface="Arial" panose="020B0604020202020204" pitchFamily="34" charset="0"/>
              </a:rPr>
              <a:t>Derry</a:t>
            </a:r>
            <a:endParaRPr lang="en-GB" sz="1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9274609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264696" cy="5555367"/>
          </a:xfrm>
          <a:prstGeom prst="rect">
            <a:avLst/>
          </a:prstGeom>
        </p:spPr>
        <p:txBody>
          <a:bodyPr wrap="square">
            <a:spAutoFit/>
          </a:bodyPr>
          <a:lstStyle/>
          <a:p>
            <a:pPr>
              <a:spcAft>
                <a:spcPts val="600"/>
              </a:spcAft>
              <a:buClr>
                <a:schemeClr val="accent6">
                  <a:lumMod val="50000"/>
                </a:schemeClr>
              </a:buClr>
            </a:pPr>
            <a:r>
              <a:rPr lang="en-US" sz="2000" b="1" dirty="0">
                <a:solidFill>
                  <a:srgbClr val="FF0000"/>
                </a:solidFill>
              </a:rPr>
              <a:t>Exam style question</a:t>
            </a:r>
          </a:p>
          <a:p>
            <a:pPr>
              <a:spcAft>
                <a:spcPts val="600"/>
              </a:spcAft>
              <a:buClr>
                <a:schemeClr val="accent6">
                  <a:lumMod val="50000"/>
                </a:schemeClr>
              </a:buClr>
            </a:pPr>
            <a:r>
              <a:rPr lang="en-US" sz="2000" dirty="0">
                <a:solidFill>
                  <a:srgbClr val="FF0000"/>
                </a:solidFill>
              </a:rPr>
              <a:t>John-Paul Jones is a carpenter who </a:t>
            </a:r>
            <a:r>
              <a:rPr lang="en-US" sz="2000" dirty="0" err="1">
                <a:solidFill>
                  <a:srgbClr val="FF0000"/>
                </a:solidFill>
              </a:rPr>
              <a:t>specialises</a:t>
            </a:r>
            <a:r>
              <a:rPr lang="en-US" sz="2000" dirty="0">
                <a:solidFill>
                  <a:srgbClr val="FF0000"/>
                </a:solidFill>
              </a:rPr>
              <a:t> in handmade dining tables and chairs. His average selling price is £1,200 per dining set. The wood for each order costs approximately £300. John-Paul has fixed costs each month of £1800.</a:t>
            </a:r>
          </a:p>
          <a:p>
            <a:pPr marL="457200" indent="-457200">
              <a:spcAft>
                <a:spcPts val="600"/>
              </a:spcAft>
              <a:buClr>
                <a:schemeClr val="accent6">
                  <a:lumMod val="50000"/>
                </a:schemeClr>
              </a:buClr>
              <a:buFont typeface="+mj-lt"/>
              <a:buAutoNum type="arabicPeriod"/>
            </a:pPr>
            <a:r>
              <a:rPr lang="en-US" sz="2000" dirty="0" smtClean="0">
                <a:solidFill>
                  <a:srgbClr val="FF0000"/>
                </a:solidFill>
              </a:rPr>
              <a:t>How </a:t>
            </a:r>
            <a:r>
              <a:rPr lang="en-US" sz="2000" dirty="0">
                <a:solidFill>
                  <a:srgbClr val="FF0000"/>
                </a:solidFill>
              </a:rPr>
              <a:t>many dining sets must John-Paul sell each month in order to break even? Show all of your working. (4 marks)</a:t>
            </a:r>
          </a:p>
          <a:p>
            <a:pPr marL="457200" indent="-457200">
              <a:spcAft>
                <a:spcPts val="600"/>
              </a:spcAft>
              <a:buClr>
                <a:schemeClr val="accent6">
                  <a:lumMod val="50000"/>
                </a:schemeClr>
              </a:buClr>
              <a:buFont typeface="+mj-lt"/>
              <a:buAutoNum type="arabicPeriod"/>
            </a:pPr>
            <a:r>
              <a:rPr lang="en-US" sz="2000" dirty="0" smtClean="0">
                <a:solidFill>
                  <a:srgbClr val="FF0000"/>
                </a:solidFill>
              </a:rPr>
              <a:t>The </a:t>
            </a:r>
            <a:r>
              <a:rPr lang="en-US" sz="2000" dirty="0">
                <a:solidFill>
                  <a:srgbClr val="FF0000"/>
                </a:solidFill>
              </a:rPr>
              <a:t>economy is booming, trade is brisk and John-Paul is thinking of expanding his business. He would need to take out a bank loan in order to buy and fit out a larger workshop. He would also take on an assistant to help in his workshop. Explain two ways in which break-even analysis might be useful to John-Paul in this situation. (8 marks) </a:t>
            </a:r>
          </a:p>
        </p:txBody>
      </p:sp>
      <p:sp>
        <p:nvSpPr>
          <p:cNvPr id="6" name="Title 1"/>
          <p:cNvSpPr>
            <a:spLocks noGrp="1"/>
          </p:cNvSpPr>
          <p:nvPr>
            <p:ph type="title"/>
          </p:nvPr>
        </p:nvSpPr>
        <p:spPr>
          <a:xfrm>
            <a:off x="35496" y="72008"/>
            <a:ext cx="7704856" cy="548680"/>
          </a:xfrm>
        </p:spPr>
        <p:txBody>
          <a:bodyPr>
            <a:noAutofit/>
          </a:bodyPr>
          <a:lstStyle/>
          <a:p>
            <a:r>
              <a:rPr lang="en-GB" sz="3300" dirty="0" smtClean="0"/>
              <a:t>17.4 </a:t>
            </a:r>
            <a:r>
              <a:rPr lang="en-GB" sz="3300" dirty="0"/>
              <a:t>– Limitations of </a:t>
            </a:r>
            <a:r>
              <a:rPr lang="en-GB" sz="3300" dirty="0" smtClean="0"/>
              <a:t>Break-even Analysis</a:t>
            </a:r>
            <a:endParaRPr lang="en-GB" sz="3300" dirty="0"/>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99</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6660232" y="1124744"/>
            <a:ext cx="2196244" cy="5478423"/>
          </a:xfrm>
          <a:prstGeom prst="rect">
            <a:avLst/>
          </a:prstGeom>
          <a:solidFill>
            <a:srgbClr val="FFB3B3"/>
          </a:solidFill>
        </p:spPr>
        <p:txBody>
          <a:bodyPr wrap="square">
            <a:spAutoFit/>
          </a:bodyPr>
          <a:lstStyle/>
          <a:p>
            <a:pPr marL="0" marR="0">
              <a:spcBef>
                <a:spcPts val="0"/>
              </a:spcBef>
              <a:spcAft>
                <a:spcPts val="0"/>
              </a:spcAf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Failures in </a:t>
            </a:r>
            <a:r>
              <a:rPr lang="en-GB" sz="1400" b="1" dirty="0" smtClean="0">
                <a:solidFill>
                  <a:srgbClr val="282727"/>
                </a:solidFill>
                <a:latin typeface="Arial" panose="020B0604020202020204" pitchFamily="34" charset="0"/>
                <a:ea typeface="Times New Roman" panose="02020603050405020304" pitchFamily="18" charset="0"/>
                <a:cs typeface="Arial" panose="020B0604020202020204" pitchFamily="34" charset="0"/>
              </a:rPr>
              <a:t>2016</a:t>
            </a:r>
            <a:r>
              <a:rPr lang="en-GB" sz="1400" dirty="0">
                <a:solidFill>
                  <a:srgbClr val="282727"/>
                </a:solidFill>
                <a:latin typeface="Arial" panose="020B0604020202020204" pitchFamily="34" charset="0"/>
                <a:ea typeface="Times New Roman" panose="02020603050405020304" pitchFamily="18" charset="0"/>
                <a:cs typeface="Arial" panose="020B0604020202020204" pitchFamily="34" charset="0"/>
              </a:rPr>
              <a:t> </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Exhibit</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Banana Republic</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Charity shops in Rugby</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Icon Live Limited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De </a:t>
            </a: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Bradelei</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Stores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City Motor Holdings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smtClean="0">
                <a:solidFill>
                  <a:srgbClr val="282727"/>
                </a:solidFill>
                <a:latin typeface="Arial" panose="020B0604020202020204" pitchFamily="34" charset="0"/>
                <a:ea typeface="Times New Roman" panose="02020603050405020304" pitchFamily="18" charset="0"/>
                <a:cs typeface="Arial" panose="020B0604020202020204" pitchFamily="34" charset="0"/>
              </a:rPr>
              <a:t>Specsavers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Joshua James Jewellery</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Store Twenty One</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HMV Ireland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Netto</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Stores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My Local</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BHS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Austin Reed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Debenhams Retail (Ireland) Ltd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Backwash from BHS</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Hawkins Bazaar owner </a:t>
            </a: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Tobar</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Group</a:t>
            </a:r>
            <a:r>
              <a:rPr lang="en-GB" sz="1400" dirty="0">
                <a:solidFill>
                  <a:srgbClr val="282727"/>
                </a:solidFill>
                <a:latin typeface="Arial" panose="020B0604020202020204" pitchFamily="34" charset="0"/>
                <a:ea typeface="Times New Roman" panose="02020603050405020304" pitchFamily="18" charset="0"/>
                <a:cs typeface="Arial" panose="020B0604020202020204" pitchFamily="34" charset="0"/>
              </a:rPr>
              <a:t>.</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McEwans</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of Perth</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Trod Ltd</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Furniture Barn</a:t>
            </a:r>
            <a:endParaRPr lang="en-GB" sz="1400" dirty="0">
              <a:latin typeface="Arial" panose="020B0604020202020204" pitchFamily="34" charset="0"/>
              <a:ea typeface="Calibri" panose="020F0502020204030204" pitchFamily="34" charset="0"/>
              <a:cs typeface="Arial" panose="020B0604020202020204" pitchFamily="34" charset="0"/>
            </a:endParaRPr>
          </a:p>
          <a:p>
            <a:pPr marR="0" lvl="0">
              <a:spcBef>
                <a:spcPts val="0"/>
              </a:spcBef>
              <a:spcAft>
                <a:spcPts val="0"/>
              </a:spcAft>
              <a:buSzPts val="1000"/>
              <a:tabLst>
                <a:tab pos="457200" algn="l"/>
              </a:tabLst>
            </a:pPr>
            <a:r>
              <a:rPr lang="en-GB" sz="1400" b="1" dirty="0" err="1">
                <a:solidFill>
                  <a:srgbClr val="282727"/>
                </a:solidFill>
                <a:latin typeface="Arial" panose="020B0604020202020204" pitchFamily="34" charset="0"/>
                <a:ea typeface="Times New Roman" panose="02020603050405020304" pitchFamily="18" charset="0"/>
                <a:cs typeface="Arial" panose="020B0604020202020204" pitchFamily="34" charset="0"/>
              </a:rPr>
              <a:t>Austins</a:t>
            </a:r>
            <a:r>
              <a:rPr lang="en-GB" sz="1400" b="1" dirty="0">
                <a:solidFill>
                  <a:srgbClr val="282727"/>
                </a:solidFill>
                <a:latin typeface="Arial" panose="020B0604020202020204" pitchFamily="34" charset="0"/>
                <a:ea typeface="Times New Roman" panose="02020603050405020304" pitchFamily="18" charset="0"/>
                <a:cs typeface="Arial" panose="020B0604020202020204" pitchFamily="34" charset="0"/>
              </a:rPr>
              <a:t> of </a:t>
            </a:r>
            <a:r>
              <a:rPr lang="en-GB" sz="1400" b="1" dirty="0" smtClean="0">
                <a:solidFill>
                  <a:srgbClr val="282727"/>
                </a:solidFill>
                <a:latin typeface="Arial" panose="020B0604020202020204" pitchFamily="34" charset="0"/>
                <a:ea typeface="Times New Roman" panose="02020603050405020304" pitchFamily="18" charset="0"/>
                <a:cs typeface="Arial" panose="020B0604020202020204" pitchFamily="34" charset="0"/>
              </a:rPr>
              <a:t>Derry</a:t>
            </a:r>
            <a:endParaRPr lang="en-GB" sz="1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474339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361950" indent="-361950">
              <a:buClr>
                <a:schemeClr val="accent6">
                  <a:lumMod val="50000"/>
                </a:schemeClr>
              </a:buClr>
              <a:buFont typeface="+mj-lt"/>
              <a:buAutoNum type="arabicPeriod" startAt="9"/>
            </a:pPr>
            <a:r>
              <a:rPr lang="en-US" sz="2000" dirty="0">
                <a:solidFill>
                  <a:srgbClr val="FF0000"/>
                </a:solidFill>
              </a:rPr>
              <a:t>The following information is available from </a:t>
            </a:r>
            <a:r>
              <a:rPr lang="en-US" sz="2000" dirty="0" err="1">
                <a:solidFill>
                  <a:srgbClr val="FF0000"/>
                </a:solidFill>
              </a:rPr>
              <a:t>Tiossan</a:t>
            </a:r>
            <a:r>
              <a:rPr lang="en-US" sz="2000" dirty="0">
                <a:solidFill>
                  <a:srgbClr val="FF0000"/>
                </a:solidFill>
              </a:rPr>
              <a:t>.</a:t>
            </a:r>
          </a:p>
          <a:p>
            <a:pPr marL="723900" indent="-342900">
              <a:buClr>
                <a:schemeClr val="accent6">
                  <a:lumMod val="50000"/>
                </a:schemeClr>
              </a:buClr>
              <a:buFont typeface="Arial" panose="020B0604020202020204" pitchFamily="34" charset="0"/>
              <a:buChar char="•"/>
            </a:pPr>
            <a:r>
              <a:rPr lang="en-US" sz="2000" dirty="0" smtClean="0">
                <a:solidFill>
                  <a:srgbClr val="FF0000"/>
                </a:solidFill>
              </a:rPr>
              <a:t>Fixed costs for a production run of </a:t>
            </a:r>
            <a:r>
              <a:rPr lang="en-US" sz="2000" dirty="0" err="1" smtClean="0">
                <a:solidFill>
                  <a:srgbClr val="FF0000"/>
                </a:solidFill>
              </a:rPr>
              <a:t>Terrango</a:t>
            </a:r>
            <a:r>
              <a:rPr lang="en-US" sz="2000" dirty="0" smtClean="0">
                <a:solidFill>
                  <a:srgbClr val="FF0000"/>
                </a:solidFill>
              </a:rPr>
              <a:t> Body Cream = $8 000</a:t>
            </a:r>
          </a:p>
          <a:p>
            <a:pPr marL="723900" indent="-342900">
              <a:buClr>
                <a:schemeClr val="accent6">
                  <a:lumMod val="50000"/>
                </a:schemeClr>
              </a:buClr>
              <a:buFont typeface="Arial" panose="020B0604020202020204" pitchFamily="34" charset="0"/>
              <a:buChar char="•"/>
            </a:pPr>
            <a:r>
              <a:rPr lang="en-US" sz="2000" dirty="0" smtClean="0">
                <a:solidFill>
                  <a:srgbClr val="FF0000"/>
                </a:solidFill>
              </a:rPr>
              <a:t>Average variable costs per unit = $6.00</a:t>
            </a:r>
          </a:p>
          <a:p>
            <a:pPr marL="723900" indent="-342900">
              <a:buClr>
                <a:schemeClr val="accent6">
                  <a:lumMod val="50000"/>
                </a:schemeClr>
              </a:buClr>
              <a:buFont typeface="Arial" panose="020B0604020202020204" pitchFamily="34" charset="0"/>
              <a:buChar char="•"/>
            </a:pPr>
            <a:r>
              <a:rPr lang="en-US" sz="2000" dirty="0" smtClean="0">
                <a:solidFill>
                  <a:srgbClr val="FF0000"/>
                </a:solidFill>
              </a:rPr>
              <a:t>Selling Price per unit = $38.00</a:t>
            </a:r>
            <a:br>
              <a:rPr lang="en-US" sz="2000" dirty="0" smtClean="0">
                <a:solidFill>
                  <a:srgbClr val="FF0000"/>
                </a:solidFill>
              </a:rPr>
            </a:br>
            <a:r>
              <a:rPr lang="en-US" sz="2000" dirty="0" smtClean="0">
                <a:solidFill>
                  <a:srgbClr val="FF0000"/>
                </a:solidFill>
              </a:rPr>
              <a:t>(a) Using the above information, calculate how many units of </a:t>
            </a:r>
            <a:r>
              <a:rPr lang="en-US" sz="2000" dirty="0" err="1" smtClean="0">
                <a:solidFill>
                  <a:srgbClr val="FF0000"/>
                </a:solidFill>
              </a:rPr>
              <a:t>Terrango</a:t>
            </a:r>
            <a:r>
              <a:rPr lang="en-US" sz="2000" dirty="0" smtClean="0">
                <a:solidFill>
                  <a:srgbClr val="FF0000"/>
                </a:solidFill>
              </a:rPr>
              <a:t> Body Cream </a:t>
            </a:r>
            <a:r>
              <a:rPr lang="en-US" sz="2000" dirty="0" err="1" smtClean="0">
                <a:solidFill>
                  <a:srgbClr val="FF0000"/>
                </a:solidFill>
              </a:rPr>
              <a:t>Tiossan</a:t>
            </a:r>
            <a:r>
              <a:rPr lang="en-US" sz="2000" dirty="0" smtClean="0">
                <a:solidFill>
                  <a:srgbClr val="FF0000"/>
                </a:solidFill>
              </a:rPr>
              <a:t> </a:t>
            </a:r>
            <a:r>
              <a:rPr lang="en-US" sz="2000" dirty="0">
                <a:solidFill>
                  <a:srgbClr val="FF0000"/>
                </a:solidFill>
              </a:rPr>
              <a:t>needs to sell to break even. (Show your working.)	(4</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9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17</a:t>
            </a:r>
            <a:r>
              <a:rPr lang="en-GB" sz="3800" b="1" dirty="0" smtClean="0"/>
              <a:t> – </a:t>
            </a:r>
            <a:r>
              <a:rPr lang="en-US" sz="3800" dirty="0" smtClean="0">
                <a:effectLst/>
              </a:rPr>
              <a:t>Exam Questions – January 2016</a:t>
            </a:r>
            <a:endParaRPr lang="en-GB" sz="3800" b="1" dirty="0" smtClean="0"/>
          </a:p>
        </p:txBody>
      </p:sp>
      <p:sp>
        <p:nvSpPr>
          <p:cNvPr id="5" name="TextBox 4">
            <a:hlinkClick r:id="rId3" action="ppaction://hlinkfile"/>
          </p:cNvPr>
          <p:cNvSpPr txBox="1"/>
          <p:nvPr/>
        </p:nvSpPr>
        <p:spPr>
          <a:xfrm>
            <a:off x="8363168" y="1700808"/>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32350991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a:t>17 – </a:t>
            </a:r>
            <a:r>
              <a:rPr lang="en-US" sz="3600" dirty="0">
                <a:effectLst/>
              </a:rPr>
              <a:t>Exam Questions – January 2016</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952997486"/>
              </p:ext>
            </p:extLst>
          </p:nvPr>
        </p:nvGraphicFramePr>
        <p:xfrm>
          <a:off x="323528" y="1124744"/>
          <a:ext cx="8496945" cy="5234940"/>
        </p:xfrm>
        <a:graphic>
          <a:graphicData uri="http://schemas.openxmlformats.org/drawingml/2006/table">
            <a:tbl>
              <a:tblPr firstRow="1" bandRow="1">
                <a:tableStyleId>{5C22544A-7EE6-4342-B048-85BDC9FD1C3A}</a:tableStyleId>
              </a:tblPr>
              <a:tblGrid>
                <a:gridCol w="792088"/>
                <a:gridCol w="6768752"/>
                <a:gridCol w="936105"/>
              </a:tblGrid>
              <a:tr h="370840">
                <a:tc>
                  <a:txBody>
                    <a:bodyPr/>
                    <a:lstStyle/>
                    <a:p>
                      <a:r>
                        <a:rPr lang="en-GB" sz="1950" smtClean="0">
                          <a:latin typeface="Arial" panose="020B0604020202020204" pitchFamily="34" charset="0"/>
                          <a:cs typeface="Arial" panose="020B0604020202020204" pitchFamily="34" charset="0"/>
                        </a:rPr>
                        <a:t>9 (a)</a:t>
                      </a:r>
                      <a:endParaRPr lang="en-GB" sz="1950" dirty="0">
                        <a:latin typeface="Arial" panose="020B0604020202020204" pitchFamily="34" charset="0"/>
                        <a:cs typeface="Arial" panose="020B0604020202020204" pitchFamily="34" charset="0"/>
                      </a:endParaRPr>
                    </a:p>
                  </a:txBody>
                  <a:tcPr/>
                </a:tc>
                <a:tc>
                  <a:txBody>
                    <a:bodyPr/>
                    <a:lstStyle/>
                    <a:p>
                      <a:r>
                        <a:rPr lang="en-US" sz="1950" b="0" dirty="0" smtClean="0">
                          <a:latin typeface="Arial" panose="020B0604020202020204" pitchFamily="34" charset="0"/>
                          <a:cs typeface="Arial" panose="020B0604020202020204" pitchFamily="34" charset="0"/>
                        </a:rPr>
                        <a:t>The following information is available from </a:t>
                      </a:r>
                      <a:r>
                        <a:rPr lang="en-US" sz="1950" b="0" dirty="0" err="1" smtClean="0">
                          <a:latin typeface="Arial" panose="020B0604020202020204" pitchFamily="34" charset="0"/>
                          <a:cs typeface="Arial" panose="020B0604020202020204" pitchFamily="34" charset="0"/>
                        </a:rPr>
                        <a:t>Tiossan</a:t>
                      </a:r>
                      <a:endParaRPr lang="en-US" sz="1950" b="0" dirty="0" smtClean="0">
                        <a:latin typeface="Arial" panose="020B0604020202020204" pitchFamily="34" charset="0"/>
                        <a:cs typeface="Arial" panose="020B0604020202020204" pitchFamily="34" charset="0"/>
                      </a:endParaRPr>
                    </a:p>
                    <a:p>
                      <a:r>
                        <a:rPr lang="en-US" sz="1950" b="0" dirty="0" smtClean="0">
                          <a:latin typeface="Arial" panose="020B0604020202020204" pitchFamily="34" charset="0"/>
                          <a:cs typeface="Arial" panose="020B0604020202020204" pitchFamily="34" charset="0"/>
                        </a:rPr>
                        <a:t>Fixed costs for a production run of </a:t>
                      </a:r>
                      <a:r>
                        <a:rPr lang="en-US" sz="1950" b="0" dirty="0" err="1" smtClean="0">
                          <a:latin typeface="Arial" panose="020B0604020202020204" pitchFamily="34" charset="0"/>
                          <a:cs typeface="Arial" panose="020B0604020202020204" pitchFamily="34" charset="0"/>
                        </a:rPr>
                        <a:t>Terrango</a:t>
                      </a:r>
                      <a:r>
                        <a:rPr lang="en-US" sz="1950" b="0" dirty="0" smtClean="0">
                          <a:latin typeface="Arial" panose="020B0604020202020204" pitchFamily="34" charset="0"/>
                          <a:cs typeface="Arial" panose="020B0604020202020204" pitchFamily="34" charset="0"/>
                        </a:rPr>
                        <a:t> Body Cream</a:t>
                      </a:r>
                    </a:p>
                    <a:p>
                      <a:r>
                        <a:rPr lang="en-US" sz="1950" b="0" dirty="0" smtClean="0">
                          <a:latin typeface="Arial" panose="020B0604020202020204" pitchFamily="34" charset="0"/>
                          <a:cs typeface="Arial" panose="020B0604020202020204" pitchFamily="34" charset="0"/>
                        </a:rPr>
                        <a:t>= $8 000</a:t>
                      </a:r>
                    </a:p>
                    <a:p>
                      <a:r>
                        <a:rPr lang="en-US" sz="1950" b="0" dirty="0" smtClean="0">
                          <a:latin typeface="Arial" panose="020B0604020202020204" pitchFamily="34" charset="0"/>
                          <a:cs typeface="Arial" panose="020B0604020202020204" pitchFamily="34" charset="0"/>
                        </a:rPr>
                        <a:t>Average variable costs per unit = $6.00</a:t>
                      </a:r>
                    </a:p>
                    <a:p>
                      <a:r>
                        <a:rPr lang="en-US" sz="1950" b="0" dirty="0" smtClean="0">
                          <a:latin typeface="Arial" panose="020B0604020202020204" pitchFamily="34" charset="0"/>
                          <a:cs typeface="Arial" panose="020B0604020202020204" pitchFamily="34" charset="0"/>
                        </a:rPr>
                        <a:t>Selling Price per unit $38.00</a:t>
                      </a:r>
                    </a:p>
                    <a:p>
                      <a:r>
                        <a:rPr lang="en-US" sz="1950" b="0" dirty="0" smtClean="0">
                          <a:latin typeface="Arial" panose="020B0604020202020204" pitchFamily="34" charset="0"/>
                          <a:cs typeface="Arial" panose="020B0604020202020204" pitchFamily="34" charset="0"/>
                        </a:rPr>
                        <a:t>Using the above information, calculate how many units of </a:t>
                      </a:r>
                      <a:r>
                        <a:rPr lang="en-US" sz="1950" b="0" dirty="0" err="1" smtClean="0">
                          <a:latin typeface="Arial" panose="020B0604020202020204" pitchFamily="34" charset="0"/>
                          <a:cs typeface="Arial" panose="020B0604020202020204" pitchFamily="34" charset="0"/>
                        </a:rPr>
                        <a:t>Terrango</a:t>
                      </a:r>
                      <a:r>
                        <a:rPr lang="en-US" sz="1950" b="0" dirty="0" smtClean="0">
                          <a:latin typeface="Arial" panose="020B0604020202020204" pitchFamily="34" charset="0"/>
                          <a:cs typeface="Arial" panose="020B0604020202020204" pitchFamily="34" charset="0"/>
                        </a:rPr>
                        <a:t> Body Cream </a:t>
                      </a:r>
                      <a:r>
                        <a:rPr lang="en-US" sz="1950" b="0" dirty="0" err="1" smtClean="0">
                          <a:latin typeface="Arial" panose="020B0604020202020204" pitchFamily="34" charset="0"/>
                          <a:cs typeface="Arial" panose="020B0604020202020204" pitchFamily="34" charset="0"/>
                        </a:rPr>
                        <a:t>Tiossan</a:t>
                      </a:r>
                      <a:r>
                        <a:rPr lang="en-US" sz="1950" b="0" dirty="0" smtClean="0">
                          <a:latin typeface="Arial" panose="020B0604020202020204" pitchFamily="34" charset="0"/>
                          <a:cs typeface="Arial" panose="020B0604020202020204" pitchFamily="34" charset="0"/>
                        </a:rPr>
                        <a:t> needs to sell to break even.</a:t>
                      </a:r>
                      <a:endParaRPr lang="en-GB" sz="1950" b="0" dirty="0">
                        <a:latin typeface="Arial" panose="020B0604020202020204" pitchFamily="34" charset="0"/>
                        <a:cs typeface="Arial" panose="020B0604020202020204" pitchFamily="34" charset="0"/>
                      </a:endParaRPr>
                    </a:p>
                  </a:txBody>
                  <a:tcPr/>
                </a:tc>
                <a:tc>
                  <a:txBody>
                    <a:bodyPr/>
                    <a:lstStyle/>
                    <a:p>
                      <a:pPr algn="ctr"/>
                      <a:r>
                        <a:rPr lang="en-GB" sz="1950" b="0" smtClean="0">
                          <a:latin typeface="Arial" panose="020B0604020202020204" pitchFamily="34" charset="0"/>
                          <a:cs typeface="Arial" panose="020B0604020202020204" pitchFamily="34" charset="0"/>
                        </a:rPr>
                        <a:t>4 Marks</a:t>
                      </a:r>
                      <a:endParaRPr lang="en-GB" sz="1950" b="0" dirty="0">
                        <a:latin typeface="Arial" panose="020B0604020202020204" pitchFamily="34" charset="0"/>
                        <a:cs typeface="Arial" panose="020B0604020202020204" pitchFamily="34" charset="0"/>
                      </a:endParaRPr>
                    </a:p>
                  </a:txBody>
                  <a:tcPr/>
                </a:tc>
              </a:tr>
              <a:tr h="370840">
                <a:tc>
                  <a:txBody>
                    <a:bodyPr/>
                    <a:lstStyle/>
                    <a:p>
                      <a:r>
                        <a:rPr lang="en-GB" sz="1950" smtClean="0">
                          <a:latin typeface="Arial" panose="020B0604020202020204" pitchFamily="34" charset="0"/>
                          <a:cs typeface="Arial" panose="020B0604020202020204" pitchFamily="34" charset="0"/>
                        </a:rPr>
                        <a:t>9 (b)</a:t>
                      </a:r>
                      <a:endParaRPr lang="en-GB" sz="1950" dirty="0">
                        <a:latin typeface="Arial" panose="020B0604020202020204" pitchFamily="34" charset="0"/>
                        <a:cs typeface="Arial" panose="020B0604020202020204" pitchFamily="34" charset="0"/>
                      </a:endParaRPr>
                    </a:p>
                  </a:txBody>
                  <a:tcPr/>
                </a:tc>
                <a:tc>
                  <a:txBody>
                    <a:bodyPr/>
                    <a:lstStyle/>
                    <a:p>
                      <a:r>
                        <a:rPr lang="en-US" sz="1950" b="1" dirty="0" smtClean="0">
                          <a:latin typeface="Arial" panose="020B0604020202020204" pitchFamily="34" charset="0"/>
                          <a:cs typeface="Arial" panose="020B0604020202020204" pitchFamily="34" charset="0"/>
                        </a:rPr>
                        <a:t>(Knowledge 1, Application 3)</a:t>
                      </a:r>
                    </a:p>
                    <a:p>
                      <a:r>
                        <a:rPr lang="en-US" sz="1950" b="1" dirty="0" smtClean="0">
                          <a:latin typeface="Arial" panose="020B0604020202020204" pitchFamily="34" charset="0"/>
                          <a:cs typeface="Arial" panose="020B0604020202020204" pitchFamily="34" charset="0"/>
                        </a:rPr>
                        <a:t>Knowledge</a:t>
                      </a:r>
                      <a:r>
                        <a:rPr lang="en-US" sz="1950" b="0" dirty="0" smtClean="0">
                          <a:latin typeface="Arial" panose="020B0604020202020204" pitchFamily="34" charset="0"/>
                          <a:cs typeface="Arial" panose="020B0604020202020204" pitchFamily="34" charset="0"/>
                        </a:rPr>
                        <a:t>: Correct formula for calculating Break Even units</a:t>
                      </a:r>
                    </a:p>
                    <a:p>
                      <a:r>
                        <a:rPr lang="en-US" sz="1950" b="0" dirty="0" smtClean="0">
                          <a:latin typeface="Arial" panose="020B0604020202020204" pitchFamily="34" charset="0"/>
                          <a:cs typeface="Arial" panose="020B0604020202020204" pitchFamily="34" charset="0"/>
                        </a:rPr>
                        <a:t>[Fixed Costs/(Selling Price-Variable Costs) = Break Even](1)</a:t>
                      </a:r>
                    </a:p>
                    <a:p>
                      <a:r>
                        <a:rPr lang="en-US" sz="1950" b="1" dirty="0" smtClean="0">
                          <a:latin typeface="Arial" panose="020B0604020202020204" pitchFamily="34" charset="0"/>
                          <a:cs typeface="Arial" panose="020B0604020202020204" pitchFamily="34" charset="0"/>
                        </a:rPr>
                        <a:t>Application</a:t>
                      </a:r>
                      <a:r>
                        <a:rPr lang="en-US" sz="1950" b="0" dirty="0" smtClean="0">
                          <a:latin typeface="Arial" panose="020B0604020202020204" pitchFamily="34" charset="0"/>
                          <a:cs typeface="Arial" panose="020B0604020202020204" pitchFamily="34" charset="0"/>
                        </a:rPr>
                        <a:t>: $8 000 (1) /($38-$6.00) (1) = 250 units (1)</a:t>
                      </a:r>
                    </a:p>
                    <a:p>
                      <a:r>
                        <a:rPr lang="en-US" sz="1950" b="1" dirty="0" smtClean="0">
                          <a:latin typeface="Arial" panose="020B0604020202020204" pitchFamily="34" charset="0"/>
                          <a:cs typeface="Arial" panose="020B0604020202020204" pitchFamily="34" charset="0"/>
                        </a:rPr>
                        <a:t>Candidates who give correct answer without formula shown gain full marks (knowledge implied).</a:t>
                      </a:r>
                    </a:p>
                    <a:p>
                      <a:r>
                        <a:rPr lang="en-US" sz="1950" b="1" dirty="0" smtClean="0">
                          <a:latin typeface="Arial" panose="020B0604020202020204" pitchFamily="34" charset="0"/>
                          <a:cs typeface="Arial" panose="020B0604020202020204" pitchFamily="34" charset="0"/>
                        </a:rPr>
                        <a:t>N.B. answer must be expressed in units, if not maximum 3 marks.</a:t>
                      </a:r>
                      <a:endParaRPr lang="en-GB" sz="1950" b="1" dirty="0">
                        <a:latin typeface="Arial" panose="020B0604020202020204" pitchFamily="34" charset="0"/>
                        <a:cs typeface="Arial" panose="020B0604020202020204" pitchFamily="34" charset="0"/>
                      </a:endParaRPr>
                    </a:p>
                  </a:txBody>
                  <a:tcPr/>
                </a:tc>
                <a:tc>
                  <a:txBody>
                    <a:bodyPr/>
                    <a:lstStyle/>
                    <a:p>
                      <a:pPr algn="ctr"/>
                      <a:endParaRPr lang="en-GB" sz="1950" dirty="0" smtClean="0">
                        <a:latin typeface="Arial" panose="020B0604020202020204" pitchFamily="34" charset="0"/>
                        <a:cs typeface="Arial" panose="020B0604020202020204" pitchFamily="34" charset="0"/>
                      </a:endParaRPr>
                    </a:p>
                    <a:p>
                      <a:pPr algn="ctr"/>
                      <a:r>
                        <a:rPr lang="en-GB" sz="1950" dirty="0" smtClean="0">
                          <a:latin typeface="Arial" panose="020B0604020202020204" pitchFamily="34" charset="0"/>
                          <a:cs typeface="Arial" panose="020B0604020202020204" pitchFamily="34" charset="0"/>
                        </a:rPr>
                        <a:t>1</a:t>
                      </a:r>
                    </a:p>
                    <a:p>
                      <a:pPr algn="ctr"/>
                      <a:endParaRPr lang="en-GB" sz="1950" dirty="0" smtClean="0">
                        <a:latin typeface="Arial" panose="020B0604020202020204" pitchFamily="34" charset="0"/>
                        <a:cs typeface="Arial" panose="020B0604020202020204" pitchFamily="34" charset="0"/>
                      </a:endParaRPr>
                    </a:p>
                    <a:p>
                      <a:pPr algn="ctr"/>
                      <a:endParaRPr lang="en-GB" sz="1950" dirty="0" smtClean="0">
                        <a:latin typeface="Arial" panose="020B0604020202020204" pitchFamily="34" charset="0"/>
                        <a:cs typeface="Arial" panose="020B0604020202020204" pitchFamily="34" charset="0"/>
                      </a:endParaRPr>
                    </a:p>
                    <a:p>
                      <a:pPr algn="ctr"/>
                      <a:endParaRPr lang="en-GB" sz="1950" dirty="0" smtClean="0">
                        <a:latin typeface="Arial" panose="020B0604020202020204" pitchFamily="34" charset="0"/>
                        <a:cs typeface="Arial" panose="020B0604020202020204" pitchFamily="34" charset="0"/>
                      </a:endParaRPr>
                    </a:p>
                    <a:p>
                      <a:pPr algn="ctr"/>
                      <a:r>
                        <a:rPr lang="en-GB" sz="1950" dirty="0" smtClean="0">
                          <a:latin typeface="Arial" panose="020B0604020202020204" pitchFamily="34" charset="0"/>
                          <a:cs typeface="Arial" panose="020B0604020202020204" pitchFamily="34" charset="0"/>
                        </a:rPr>
                        <a:t>1-3</a:t>
                      </a:r>
                    </a:p>
                  </a:txBody>
                  <a:tcPr/>
                </a:tc>
              </a:tr>
            </a:tbl>
          </a:graphicData>
        </a:graphic>
      </p:graphicFrame>
    </p:spTree>
    <p:extLst>
      <p:ext uri="{BB962C8B-B14F-4D97-AF65-F5344CB8AC3E}">
        <p14:creationId xmlns:p14="http://schemas.microsoft.com/office/powerpoint/2010/main" val="419636945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7"/>
            </a:pPr>
            <a:r>
              <a:rPr lang="en-US" sz="2000" dirty="0">
                <a:solidFill>
                  <a:srgbClr val="FF0000"/>
                </a:solidFill>
              </a:rPr>
              <a:t>(a) To raise money for the charity Children in Need, a group of business students at Landau Forte College in Derby, bought and resold Krispy Kreme doughnuts. Cost of sales was £80, average selling price was £1.20, fixed costs were £20 and 200 doughnuts were </a:t>
            </a:r>
            <a:r>
              <a:rPr lang="en-US" sz="2000" dirty="0" smtClean="0">
                <a:solidFill>
                  <a:srgbClr val="FF0000"/>
                </a:solidFill>
              </a:rPr>
              <a:t>sold.</a:t>
            </a:r>
            <a:br>
              <a:rPr lang="en-US" sz="2000" dirty="0" smtClean="0">
                <a:solidFill>
                  <a:srgbClr val="FF0000"/>
                </a:solidFill>
              </a:rPr>
            </a:br>
            <a:r>
              <a:rPr lang="en-US" sz="2000" dirty="0" smtClean="0">
                <a:solidFill>
                  <a:srgbClr val="FF0000"/>
                </a:solidFill>
              </a:rPr>
              <a:t>What </a:t>
            </a:r>
            <a:r>
              <a:rPr lang="en-US" sz="2000" dirty="0">
                <a:solidFill>
                  <a:srgbClr val="FF0000"/>
                </a:solidFill>
              </a:rPr>
              <a:t>was the total contribution from the sales of the doughnuts? (1</a:t>
            </a:r>
            <a:r>
              <a:rPr lang="en-US" sz="2000" dirty="0" smtClean="0">
                <a:solidFill>
                  <a:srgbClr val="FF0000"/>
                </a:solidFill>
              </a:rPr>
              <a:t>)</a:t>
            </a:r>
          </a:p>
          <a:p>
            <a:pPr marL="982663" indent="-457200">
              <a:buClr>
                <a:schemeClr val="accent6">
                  <a:lumMod val="50000"/>
                </a:schemeClr>
              </a:buClr>
              <a:buFont typeface="+mj-lt"/>
              <a:buAutoNum type="alphaUcPeriod"/>
            </a:pPr>
            <a:r>
              <a:rPr lang="en-US" sz="2000" dirty="0">
                <a:solidFill>
                  <a:srgbClr val="FF0000"/>
                </a:solidFill>
              </a:rPr>
              <a:t>£240</a:t>
            </a:r>
          </a:p>
          <a:p>
            <a:pPr marL="982663" indent="-457200">
              <a:buClr>
                <a:schemeClr val="accent6">
                  <a:lumMod val="50000"/>
                </a:schemeClr>
              </a:buClr>
              <a:buFont typeface="+mj-lt"/>
              <a:buAutoNum type="alphaUcPeriod"/>
            </a:pPr>
            <a:r>
              <a:rPr lang="en-US" sz="2000" dirty="0">
                <a:solidFill>
                  <a:srgbClr val="FF0000"/>
                </a:solidFill>
              </a:rPr>
              <a:t>B £220</a:t>
            </a:r>
          </a:p>
          <a:p>
            <a:pPr marL="982663" indent="-457200">
              <a:buClr>
                <a:schemeClr val="accent6">
                  <a:lumMod val="50000"/>
                </a:schemeClr>
              </a:buClr>
              <a:buFont typeface="+mj-lt"/>
              <a:buAutoNum type="alphaUcPeriod"/>
            </a:pPr>
            <a:r>
              <a:rPr lang="en-US" sz="2000" dirty="0">
                <a:solidFill>
                  <a:srgbClr val="FF0000"/>
                </a:solidFill>
              </a:rPr>
              <a:t>C £160</a:t>
            </a:r>
          </a:p>
          <a:p>
            <a:pPr marL="982663" indent="-457200">
              <a:buClr>
                <a:schemeClr val="accent6">
                  <a:lumMod val="50000"/>
                </a:schemeClr>
              </a:buClr>
              <a:buFont typeface="+mj-lt"/>
              <a:buAutoNum type="alphaUcPeriod"/>
            </a:pPr>
            <a:r>
              <a:rPr lang="en-US" sz="2000" dirty="0">
                <a:solidFill>
                  <a:srgbClr val="FF0000"/>
                </a:solidFill>
              </a:rPr>
              <a:t>D £140</a:t>
            </a:r>
          </a:p>
          <a:p>
            <a:pPr marL="525463">
              <a:buClr>
                <a:schemeClr val="accent6">
                  <a:lumMod val="50000"/>
                </a:schemeClr>
              </a:buClr>
            </a:pPr>
            <a:r>
              <a:rPr lang="en-US" sz="2000" dirty="0">
                <a:solidFill>
                  <a:srgbClr val="FF0000"/>
                </a:solidFill>
              </a:rPr>
              <a:t>Answer</a:t>
            </a:r>
          </a:p>
          <a:p>
            <a:pPr marL="525463">
              <a:buClr>
                <a:schemeClr val="accent6">
                  <a:lumMod val="50000"/>
                </a:schemeClr>
              </a:buClr>
            </a:pPr>
            <a:r>
              <a:rPr lang="en-US" sz="2000" dirty="0">
                <a:solidFill>
                  <a:srgbClr val="FF0000"/>
                </a:solidFill>
              </a:rPr>
              <a:t>(b) Explain your answer (show your workings</a:t>
            </a:r>
            <a:r>
              <a:rPr lang="en-US" sz="2000" dirty="0" smtClean="0">
                <a:solidFill>
                  <a:srgbClr val="FF0000"/>
                </a:solidFill>
              </a:rPr>
              <a:t>).	(</a:t>
            </a:r>
            <a:r>
              <a:rPr lang="en-US" sz="2000" dirty="0">
                <a:solidFill>
                  <a:srgbClr val="FF0000"/>
                </a:solidFill>
              </a:rPr>
              <a:t>3)</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9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17</a:t>
            </a:r>
            <a:r>
              <a:rPr lang="en-GB" sz="3800" b="1" dirty="0" smtClean="0"/>
              <a:t> – </a:t>
            </a:r>
            <a:r>
              <a:rPr lang="en-US" sz="3800" dirty="0" smtClean="0">
                <a:effectLst/>
              </a:rPr>
              <a:t>Exam Questions – June 2014</a:t>
            </a:r>
            <a:endParaRPr lang="en-GB" sz="3800" b="1" dirty="0" smtClean="0"/>
          </a:p>
        </p:txBody>
      </p:sp>
      <p:sp>
        <p:nvSpPr>
          <p:cNvPr id="7" name="TextBox 6">
            <a:hlinkClick r:id="rId3" action="ppaction://hlinkfile"/>
          </p:cNvPr>
          <p:cNvSpPr txBox="1"/>
          <p:nvPr/>
        </p:nvSpPr>
        <p:spPr>
          <a:xfrm>
            <a:off x="8363168" y="2947591"/>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057210273"/>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a:t>17 – </a:t>
            </a:r>
            <a:r>
              <a:rPr lang="en-US" sz="3600" dirty="0">
                <a:effectLst/>
              </a:rPr>
              <a:t>Exam Questions – June 2014</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020123772"/>
              </p:ext>
            </p:extLst>
          </p:nvPr>
        </p:nvGraphicFramePr>
        <p:xfrm>
          <a:off x="323528" y="1124744"/>
          <a:ext cx="8496945" cy="5582920"/>
        </p:xfrm>
        <a:graphic>
          <a:graphicData uri="http://schemas.openxmlformats.org/drawingml/2006/table">
            <a:tbl>
              <a:tblPr firstRow="1" bandRow="1">
                <a:tableStyleId>{5C22544A-7EE6-4342-B048-85BDC9FD1C3A}</a:tableStyleId>
              </a:tblPr>
              <a:tblGrid>
                <a:gridCol w="792088"/>
                <a:gridCol w="7272808"/>
                <a:gridCol w="432049"/>
              </a:tblGrid>
              <a:tr h="370840">
                <a:tc>
                  <a:txBody>
                    <a:bodyPr/>
                    <a:lstStyle/>
                    <a:p>
                      <a:r>
                        <a:rPr lang="en-GB" sz="1600" dirty="0" smtClean="0">
                          <a:latin typeface="Arial" panose="020B0604020202020204" pitchFamily="34" charset="0"/>
                          <a:cs typeface="Arial" panose="020B0604020202020204" pitchFamily="34" charset="0"/>
                        </a:rPr>
                        <a:t>7 (a)</a:t>
                      </a:r>
                      <a:endParaRPr lang="en-GB" sz="1600" dirty="0">
                        <a:latin typeface="Arial" panose="020B0604020202020204" pitchFamily="34" charset="0"/>
                        <a:cs typeface="Arial" panose="020B0604020202020204" pitchFamily="34" charset="0"/>
                      </a:endParaRPr>
                    </a:p>
                  </a:txBody>
                  <a:tcPr/>
                </a:tc>
                <a:tc>
                  <a:txBody>
                    <a:bodyPr/>
                    <a:lstStyle/>
                    <a:p>
                      <a:r>
                        <a:rPr lang="en-US" sz="1600" b="0" dirty="0" smtClean="0">
                          <a:latin typeface="Arial" panose="020B0604020202020204" pitchFamily="34" charset="0"/>
                          <a:cs typeface="Arial" panose="020B0604020202020204" pitchFamily="34" charset="0"/>
                        </a:rPr>
                        <a:t>Answer – C</a:t>
                      </a:r>
                      <a:endParaRPr lang="en-GB" sz="1600" b="0" dirty="0">
                        <a:latin typeface="Arial" panose="020B0604020202020204" pitchFamily="34" charset="0"/>
                        <a:cs typeface="Arial" panose="020B0604020202020204" pitchFamily="34" charset="0"/>
                      </a:endParaRPr>
                    </a:p>
                  </a:txBody>
                  <a:tcPr/>
                </a:tc>
                <a:tc>
                  <a:txBody>
                    <a:bodyPr/>
                    <a:lstStyle/>
                    <a:p>
                      <a:pPr algn="ctr"/>
                      <a:r>
                        <a:rPr lang="en-GB" sz="1600" b="0" dirty="0" smtClean="0">
                          <a:latin typeface="Arial" panose="020B0604020202020204" pitchFamily="34" charset="0"/>
                          <a:cs typeface="Arial" panose="020B0604020202020204" pitchFamily="34" charset="0"/>
                        </a:rPr>
                        <a:t>1</a:t>
                      </a:r>
                      <a:endParaRPr lang="en-GB" sz="1600" b="0" dirty="0">
                        <a:latin typeface="Arial" panose="020B0604020202020204" pitchFamily="34" charset="0"/>
                        <a:cs typeface="Arial" panose="020B0604020202020204" pitchFamily="34" charset="0"/>
                      </a:endParaRPr>
                    </a:p>
                  </a:txBody>
                  <a:tcPr/>
                </a:tc>
              </a:tr>
              <a:tr h="370840">
                <a:tc>
                  <a:txBody>
                    <a:bodyPr/>
                    <a:lstStyle/>
                    <a:p>
                      <a:r>
                        <a:rPr lang="en-GB" sz="1600" dirty="0" smtClean="0">
                          <a:latin typeface="Arial" panose="020B0604020202020204" pitchFamily="34" charset="0"/>
                          <a:cs typeface="Arial" panose="020B0604020202020204" pitchFamily="34" charset="0"/>
                        </a:rPr>
                        <a:t>7 (b)</a:t>
                      </a:r>
                      <a:endParaRPr lang="en-GB" sz="1600" dirty="0">
                        <a:latin typeface="Arial" panose="020B0604020202020204" pitchFamily="34" charset="0"/>
                        <a:cs typeface="Arial" panose="020B0604020202020204" pitchFamily="34" charset="0"/>
                      </a:endParaRPr>
                    </a:p>
                  </a:txBody>
                  <a:tcPr/>
                </a:tc>
                <a:tc>
                  <a:txBody>
                    <a:bodyPr/>
                    <a:lstStyle/>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Total contribution is revenue/turnover minus total variable costs/cost of sales (1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Calculating £240 (1) – inserts £80 = (1) marks)</a:t>
                      </a:r>
                    </a:p>
                    <a:p>
                      <a:r>
                        <a:rPr lang="en-US" sz="1600" b="1" dirty="0" smtClean="0">
                          <a:latin typeface="Arial" panose="020B0604020202020204" pitchFamily="34" charset="0"/>
                          <a:cs typeface="Arial" panose="020B0604020202020204" pitchFamily="34" charset="0"/>
                        </a:rPr>
                        <a:t>OR</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Contribution is the selling price minus variable costs per unit (1)</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Variable cost per unit is therefore £80/200 = 40p (1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Therefore with a selling price averaging £1.20, average contribution = 80p X 200 = (1 mark)</a:t>
                      </a:r>
                    </a:p>
                    <a:p>
                      <a:r>
                        <a:rPr lang="en-US" sz="1600" b="0" dirty="0" smtClean="0">
                          <a:latin typeface="Arial" panose="020B0604020202020204" pitchFamily="34" charset="0"/>
                          <a:cs typeface="Arial" panose="020B0604020202020204" pitchFamily="34" charset="0"/>
                        </a:rPr>
                        <a:t>Up to two of the marks above can be achieved alternatively by explaining distracters, e.g.</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A is incorrect because this is the value of revenue, i.e. price X quantity bought and sold (1 mark) £1.20 x 200 (1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B is incorrect because this is the value of revenue minus the fixed costs (1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D is incorrect because this figure relates to revenue minus fixed costs minus cost of sales/operating profit (1 mark)</a:t>
                      </a:r>
                    </a:p>
                    <a:p>
                      <a:r>
                        <a:rPr lang="en-US" sz="1600" b="0" dirty="0" smtClean="0">
                          <a:latin typeface="Arial" panose="020B0604020202020204" pitchFamily="34" charset="0"/>
                          <a:cs typeface="Arial" panose="020B0604020202020204" pitchFamily="34" charset="0"/>
                        </a:rPr>
                        <a:t>Any acceptable answer which shows selective knowledge/application and/or development</a:t>
                      </a:r>
                    </a:p>
                    <a:p>
                      <a:endParaRPr lang="en-US" sz="1600" b="0" dirty="0" smtClean="0">
                        <a:latin typeface="Arial" panose="020B0604020202020204" pitchFamily="34" charset="0"/>
                        <a:cs typeface="Arial" panose="020B0604020202020204" pitchFamily="34" charset="0"/>
                      </a:endParaRPr>
                    </a:p>
                    <a:p>
                      <a:r>
                        <a:rPr lang="en-US" sz="1600" b="0" dirty="0" smtClean="0">
                          <a:latin typeface="Arial" panose="020B0604020202020204" pitchFamily="34" charset="0"/>
                          <a:cs typeface="Arial" panose="020B0604020202020204" pitchFamily="34" charset="0"/>
                        </a:rPr>
                        <a:t>NB Maximum of 2 additional marks for formula/calculations if part (a) is incorrect or if only the wrong answers are focused on in the explanation.</a:t>
                      </a:r>
                      <a:endParaRPr lang="en-GB" sz="1600" b="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3</a:t>
                      </a:r>
                    </a:p>
                  </a:txBody>
                  <a:tcPr/>
                </a:tc>
              </a:tr>
            </a:tbl>
          </a:graphicData>
        </a:graphic>
      </p:graphicFrame>
    </p:spTree>
    <p:extLst>
      <p:ext uri="{BB962C8B-B14F-4D97-AF65-F5344CB8AC3E}">
        <p14:creationId xmlns:p14="http://schemas.microsoft.com/office/powerpoint/2010/main" val="354172023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a:pPr>
            <a:r>
              <a:rPr lang="en-US" sz="2000" dirty="0" smtClean="0">
                <a:solidFill>
                  <a:srgbClr val="FF0000"/>
                </a:solidFill>
              </a:rPr>
              <a:t>(</a:t>
            </a:r>
            <a:r>
              <a:rPr lang="en-US" sz="2000" dirty="0">
                <a:solidFill>
                  <a:srgbClr val="FF0000"/>
                </a:solidFill>
              </a:rPr>
              <a:t>a) Sussex Skaters, a niche manufacturer of skateboards in Brighton, generated the following financial accounts in </a:t>
            </a:r>
            <a:r>
              <a:rPr lang="en-US" sz="2000" dirty="0" smtClean="0">
                <a:solidFill>
                  <a:srgbClr val="FF0000"/>
                </a:solidFill>
              </a:rPr>
              <a:t>2012</a:t>
            </a:r>
            <a:r>
              <a:rPr lang="en-US" sz="2000" dirty="0">
                <a:solidFill>
                  <a:srgbClr val="FF0000"/>
                </a:solidFill>
              </a:rPr>
              <a:t> </a:t>
            </a:r>
            <a:r>
              <a:rPr lang="en-US" sz="2000" dirty="0" smtClean="0">
                <a:solidFill>
                  <a:srgbClr val="FF0000"/>
                </a:solidFill>
              </a:rPr>
              <a:t>in </a:t>
            </a:r>
            <a:r>
              <a:rPr lang="en-US" sz="2000" b="1" dirty="0" smtClean="0">
                <a:solidFill>
                  <a:srgbClr val="FF0000"/>
                </a:solidFill>
              </a:rPr>
              <a:t>£</a:t>
            </a:r>
          </a:p>
          <a:p>
            <a:pPr>
              <a:buClr>
                <a:schemeClr val="accent6">
                  <a:lumMod val="50000"/>
                </a:schemeClr>
              </a:buClr>
            </a:pPr>
            <a:r>
              <a:rPr lang="en-US" sz="2000" dirty="0" smtClean="0">
                <a:solidFill>
                  <a:srgbClr val="FF0000"/>
                </a:solidFill>
              </a:rPr>
              <a:t>	Fixed costs 12 500</a:t>
            </a:r>
          </a:p>
          <a:p>
            <a:pPr>
              <a:buClr>
                <a:schemeClr val="accent6">
                  <a:lumMod val="50000"/>
                </a:schemeClr>
              </a:buClr>
            </a:pPr>
            <a:r>
              <a:rPr lang="en-US" sz="2000" dirty="0" smtClean="0">
                <a:solidFill>
                  <a:srgbClr val="FF0000"/>
                </a:solidFill>
              </a:rPr>
              <a:t>	Total </a:t>
            </a:r>
            <a:r>
              <a:rPr lang="en-US" sz="2000" dirty="0">
                <a:solidFill>
                  <a:srgbClr val="FF0000"/>
                </a:solidFill>
              </a:rPr>
              <a:t>revenue 250 000</a:t>
            </a:r>
          </a:p>
          <a:p>
            <a:pPr>
              <a:buClr>
                <a:schemeClr val="accent6">
                  <a:lumMod val="50000"/>
                </a:schemeClr>
              </a:buClr>
            </a:pPr>
            <a:r>
              <a:rPr lang="en-US" sz="2000" dirty="0" smtClean="0">
                <a:solidFill>
                  <a:srgbClr val="FF0000"/>
                </a:solidFill>
              </a:rPr>
              <a:t>	Contribution </a:t>
            </a:r>
            <a:r>
              <a:rPr lang="en-US" sz="2000" dirty="0">
                <a:solidFill>
                  <a:srgbClr val="FF0000"/>
                </a:solidFill>
              </a:rPr>
              <a:t>per unit 50</a:t>
            </a:r>
          </a:p>
          <a:p>
            <a:pPr>
              <a:buClr>
                <a:schemeClr val="accent6">
                  <a:lumMod val="50000"/>
                </a:schemeClr>
              </a:buClr>
            </a:pPr>
            <a:r>
              <a:rPr lang="en-US" sz="2000" dirty="0" smtClean="0">
                <a:solidFill>
                  <a:srgbClr val="FF0000"/>
                </a:solidFill>
              </a:rPr>
              <a:t>	Variable </a:t>
            </a:r>
            <a:r>
              <a:rPr lang="en-US" sz="2000" dirty="0">
                <a:solidFill>
                  <a:srgbClr val="FF0000"/>
                </a:solidFill>
              </a:rPr>
              <a:t>costs 50 000</a:t>
            </a:r>
          </a:p>
          <a:p>
            <a:pPr marL="361950">
              <a:buClr>
                <a:schemeClr val="accent6">
                  <a:lumMod val="50000"/>
                </a:schemeClr>
              </a:buClr>
            </a:pPr>
            <a:r>
              <a:rPr lang="en-US" sz="2000" dirty="0">
                <a:solidFill>
                  <a:srgbClr val="FF0000"/>
                </a:solidFill>
              </a:rPr>
              <a:t>Calculate the break-even level of output for Sussex Skaters in 2012</a:t>
            </a:r>
            <a:r>
              <a:rPr lang="en-US" sz="2000" dirty="0" smtClean="0">
                <a:solidFill>
                  <a:srgbClr val="FF0000"/>
                </a:solidFill>
              </a:rPr>
              <a:t>. (</a:t>
            </a:r>
            <a:r>
              <a:rPr lang="en-US" sz="2000" dirty="0">
                <a:solidFill>
                  <a:srgbClr val="FF0000"/>
                </a:solidFill>
              </a:rPr>
              <a:t>1)</a:t>
            </a:r>
          </a:p>
          <a:p>
            <a:pPr marL="811213" indent="-449263">
              <a:buClr>
                <a:schemeClr val="accent6">
                  <a:lumMod val="50000"/>
                </a:schemeClr>
              </a:buClr>
              <a:buFont typeface="+mj-lt"/>
              <a:buAutoNum type="alphaUcPeriod"/>
            </a:pPr>
            <a:r>
              <a:rPr lang="en-US" sz="2000" dirty="0" smtClean="0">
                <a:solidFill>
                  <a:srgbClr val="FF0000"/>
                </a:solidFill>
              </a:rPr>
              <a:t>200</a:t>
            </a:r>
            <a:endParaRPr lang="en-US" sz="2000" dirty="0">
              <a:solidFill>
                <a:srgbClr val="FF0000"/>
              </a:solidFill>
            </a:endParaRPr>
          </a:p>
          <a:p>
            <a:pPr marL="811213" indent="-449263">
              <a:buClr>
                <a:schemeClr val="accent6">
                  <a:lumMod val="50000"/>
                </a:schemeClr>
              </a:buClr>
              <a:buFont typeface="+mj-lt"/>
              <a:buAutoNum type="alphaUcPeriod"/>
            </a:pPr>
            <a:r>
              <a:rPr lang="en-US" sz="2000" dirty="0" smtClean="0">
                <a:solidFill>
                  <a:srgbClr val="FF0000"/>
                </a:solidFill>
              </a:rPr>
              <a:t>250</a:t>
            </a:r>
            <a:endParaRPr lang="en-US" sz="2000" dirty="0">
              <a:solidFill>
                <a:srgbClr val="FF0000"/>
              </a:solidFill>
            </a:endParaRPr>
          </a:p>
          <a:p>
            <a:pPr marL="811213" indent="-449263">
              <a:buClr>
                <a:schemeClr val="accent6">
                  <a:lumMod val="50000"/>
                </a:schemeClr>
              </a:buClr>
              <a:buFont typeface="+mj-lt"/>
              <a:buAutoNum type="alphaUcPeriod"/>
            </a:pPr>
            <a:r>
              <a:rPr lang="en-US" sz="2000" dirty="0" smtClean="0">
                <a:solidFill>
                  <a:srgbClr val="FF0000"/>
                </a:solidFill>
              </a:rPr>
              <a:t>1 </a:t>
            </a:r>
            <a:r>
              <a:rPr lang="en-US" sz="2000" dirty="0">
                <a:solidFill>
                  <a:srgbClr val="FF0000"/>
                </a:solidFill>
              </a:rPr>
              <a:t>000</a:t>
            </a:r>
          </a:p>
          <a:p>
            <a:pPr marL="811213" indent="-449263">
              <a:buClr>
                <a:schemeClr val="accent6">
                  <a:lumMod val="50000"/>
                </a:schemeClr>
              </a:buClr>
              <a:buFont typeface="+mj-lt"/>
              <a:buAutoNum type="alphaUcPeriod"/>
            </a:pPr>
            <a:r>
              <a:rPr lang="en-US" sz="2000" dirty="0" smtClean="0">
                <a:solidFill>
                  <a:srgbClr val="FF0000"/>
                </a:solidFill>
              </a:rPr>
              <a:t>5 000</a:t>
            </a:r>
          </a:p>
          <a:p>
            <a:pPr marL="361950">
              <a:buClr>
                <a:schemeClr val="accent6">
                  <a:lumMod val="50000"/>
                </a:schemeClr>
              </a:buClr>
            </a:pPr>
            <a:r>
              <a:rPr lang="en-US" sz="2000" dirty="0" smtClean="0">
                <a:solidFill>
                  <a:srgbClr val="FF0000"/>
                </a:solidFill>
              </a:rPr>
              <a:t>Answer</a:t>
            </a:r>
            <a:br>
              <a:rPr lang="en-US" sz="2000" dirty="0" smtClean="0">
                <a:solidFill>
                  <a:srgbClr val="FF0000"/>
                </a:solidFill>
              </a:rPr>
            </a:br>
            <a:r>
              <a:rPr lang="en-US" sz="2000" dirty="0" smtClean="0">
                <a:solidFill>
                  <a:srgbClr val="FF0000"/>
                </a:solidFill>
              </a:rPr>
              <a:t>(b</a:t>
            </a:r>
            <a:r>
              <a:rPr lang="en-US" sz="2000" dirty="0">
                <a:solidFill>
                  <a:srgbClr val="FF0000"/>
                </a:solidFill>
              </a:rPr>
              <a:t>) Explain your answer (show your workings</a:t>
            </a:r>
            <a:r>
              <a:rPr lang="en-US" sz="2000" dirty="0" smtClean="0">
                <a:solidFill>
                  <a:srgbClr val="FF0000"/>
                </a:solidFill>
              </a:rPr>
              <a:t>).	(</a:t>
            </a:r>
            <a:r>
              <a:rPr lang="en-US" sz="2000" dirty="0">
                <a:solidFill>
                  <a:srgbClr val="FF0000"/>
                </a:solidFill>
              </a:rPr>
              <a:t>3</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smtClean="0">
                <a:solidFill>
                  <a:srgbClr val="FF0000"/>
                </a:solidFill>
              </a:rPr>
              <a:t>Total for Question 9 = 4 marks</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16</a:t>
            </a:r>
            <a:r>
              <a:rPr lang="en-GB" sz="3800" b="1" dirty="0" smtClean="0"/>
              <a:t> – </a:t>
            </a:r>
            <a:r>
              <a:rPr lang="en-US" sz="3800" dirty="0" smtClean="0">
                <a:effectLst/>
              </a:rPr>
              <a:t>Exam Questions – January 2013</a:t>
            </a:r>
            <a:endParaRPr lang="en-GB" sz="3800" b="1" dirty="0" smtClean="0"/>
          </a:p>
        </p:txBody>
      </p:sp>
      <p:sp>
        <p:nvSpPr>
          <p:cNvPr id="4" name="TextBox 3">
            <a:hlinkClick r:id="rId3" action="ppaction://hlinkfile"/>
          </p:cNvPr>
          <p:cNvSpPr txBox="1"/>
          <p:nvPr/>
        </p:nvSpPr>
        <p:spPr>
          <a:xfrm>
            <a:off x="8363168" y="1700808"/>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564558910"/>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17 </a:t>
            </a:r>
            <a:r>
              <a:rPr lang="en-GB" sz="3600" dirty="0"/>
              <a:t>– </a:t>
            </a:r>
            <a:r>
              <a:rPr lang="en-US" sz="3600" dirty="0">
                <a:effectLst/>
              </a:rPr>
              <a:t>Exam Questions – January 2013</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991548075"/>
              </p:ext>
            </p:extLst>
          </p:nvPr>
        </p:nvGraphicFramePr>
        <p:xfrm>
          <a:off x="323528" y="1124744"/>
          <a:ext cx="8496945" cy="5303520"/>
        </p:xfrm>
        <a:graphic>
          <a:graphicData uri="http://schemas.openxmlformats.org/drawingml/2006/table">
            <a:tbl>
              <a:tblPr firstRow="1" bandRow="1">
                <a:tableStyleId>{5C22544A-7EE6-4342-B048-85BDC9FD1C3A}</a:tableStyleId>
              </a:tblPr>
              <a:tblGrid>
                <a:gridCol w="936104"/>
                <a:gridCol w="6048672"/>
                <a:gridCol w="1512169"/>
              </a:tblGrid>
              <a:tr h="370840">
                <a:tc>
                  <a:txBody>
                    <a:bodyPr/>
                    <a:lstStyle/>
                    <a:p>
                      <a:r>
                        <a:rPr lang="en-GB" sz="2400" dirty="0" smtClean="0">
                          <a:latin typeface="Arial" panose="020B0604020202020204" pitchFamily="34" charset="0"/>
                          <a:cs typeface="Arial" panose="020B0604020202020204" pitchFamily="34" charset="0"/>
                        </a:rPr>
                        <a:t>1 (a)</a:t>
                      </a:r>
                      <a:endParaRPr lang="en-GB" sz="2400" dirty="0">
                        <a:latin typeface="Arial" panose="020B0604020202020204" pitchFamily="34" charset="0"/>
                        <a:cs typeface="Arial" panose="020B0604020202020204" pitchFamily="34" charset="0"/>
                      </a:endParaRPr>
                    </a:p>
                  </a:txBody>
                  <a:tcPr/>
                </a:tc>
                <a:tc>
                  <a:txBody>
                    <a:bodyPr/>
                    <a:lstStyle/>
                    <a:p>
                      <a:r>
                        <a:rPr lang="en-US" sz="2400" b="0" dirty="0" smtClean="0">
                          <a:latin typeface="Arial" panose="020B0604020202020204" pitchFamily="34" charset="0"/>
                          <a:cs typeface="Arial" panose="020B0604020202020204" pitchFamily="34" charset="0"/>
                        </a:rPr>
                        <a:t>Answer – 250 (B)</a:t>
                      </a:r>
                      <a:endParaRPr lang="en-GB" sz="2400" b="0" dirty="0">
                        <a:latin typeface="Arial" panose="020B0604020202020204" pitchFamily="34" charset="0"/>
                        <a:cs typeface="Arial" panose="020B0604020202020204" pitchFamily="34" charset="0"/>
                      </a:endParaRPr>
                    </a:p>
                  </a:txBody>
                  <a:tcPr/>
                </a:tc>
                <a:tc>
                  <a:txBody>
                    <a:bodyPr/>
                    <a:lstStyle/>
                    <a:p>
                      <a:pPr algn="ctr"/>
                      <a:r>
                        <a:rPr lang="en-GB" sz="2400" b="0" dirty="0" smtClean="0">
                          <a:latin typeface="Arial" panose="020B0604020202020204" pitchFamily="34" charset="0"/>
                          <a:cs typeface="Arial" panose="020B0604020202020204" pitchFamily="34" charset="0"/>
                        </a:rPr>
                        <a:t>1</a:t>
                      </a:r>
                      <a:endParaRPr lang="en-GB" sz="2400" b="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1 (b)</a:t>
                      </a:r>
                      <a:endParaRPr lang="en-GB" sz="2400" dirty="0">
                        <a:latin typeface="Arial" panose="020B0604020202020204" pitchFamily="34" charset="0"/>
                        <a:cs typeface="Arial" panose="020B0604020202020204" pitchFamily="34" charset="0"/>
                      </a:endParaRPr>
                    </a:p>
                  </a:txBody>
                  <a:tcPr/>
                </a:tc>
                <a:tc>
                  <a:txBody>
                    <a:bodyPr/>
                    <a:lstStyle/>
                    <a:p>
                      <a:pPr marL="0" indent="0">
                        <a:buClr>
                          <a:srgbClr val="C00000"/>
                        </a:buClr>
                        <a:buFont typeface="Arial" panose="020B0604020202020204" pitchFamily="34" charset="0"/>
                        <a:buNone/>
                      </a:pPr>
                      <a:r>
                        <a:rPr lang="en-US" sz="2400" b="0" dirty="0" smtClean="0">
                          <a:latin typeface="Arial" panose="020B0604020202020204" pitchFamily="34" charset="0"/>
                          <a:cs typeface="Arial" panose="020B0604020202020204" pitchFamily="34" charset="0"/>
                        </a:rPr>
                        <a:t>Explain your answer (show your workings)</a:t>
                      </a:r>
                    </a:p>
                    <a:p>
                      <a:pPr marL="620713" indent="-344488">
                        <a:buClr>
                          <a:srgbClr val="C00000"/>
                        </a:buClr>
                        <a:buFont typeface="Arial" panose="020B0604020202020204" pitchFamily="34" charset="0"/>
                        <a:buChar char="•"/>
                      </a:pPr>
                      <a:r>
                        <a:rPr lang="en-US" sz="2400" b="0" dirty="0" smtClean="0">
                          <a:latin typeface="Arial" panose="020B0604020202020204" pitchFamily="34" charset="0"/>
                          <a:cs typeface="Arial" panose="020B0604020202020204" pitchFamily="34" charset="0"/>
                        </a:rPr>
                        <a:t>Break-even is fixed costs/contribution OR breakeven</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occurs when total revenue equals total costs</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(1 mark)</a:t>
                      </a:r>
                    </a:p>
                    <a:p>
                      <a:pPr marL="620713" indent="-344488">
                        <a:buClr>
                          <a:srgbClr val="C00000"/>
                        </a:buClr>
                        <a:buFont typeface="Arial" panose="020B0604020202020204" pitchFamily="34" charset="0"/>
                        <a:buChar char="•"/>
                      </a:pPr>
                      <a:r>
                        <a:rPr lang="en-US" sz="2400" b="0" dirty="0" smtClean="0">
                          <a:latin typeface="Arial" panose="020B0604020202020204" pitchFamily="34" charset="0"/>
                          <a:cs typeface="Arial" panose="020B0604020202020204" pitchFamily="34" charset="0"/>
                        </a:rPr>
                        <a:t>Which is 12,500 / 50 (2 marks; 1 mark per</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applied part of equation)</a:t>
                      </a:r>
                    </a:p>
                    <a:p>
                      <a:pPr marL="0" indent="0">
                        <a:buClr>
                          <a:srgbClr val="C00000"/>
                        </a:buClr>
                        <a:buFont typeface="Arial" panose="020B0604020202020204" pitchFamily="34" charset="0"/>
                        <a:buNone/>
                      </a:pPr>
                      <a:endParaRPr lang="en-US" sz="2400" b="0" dirty="0" smtClean="0">
                        <a:latin typeface="Arial" panose="020B0604020202020204" pitchFamily="34" charset="0"/>
                        <a:cs typeface="Arial" panose="020B0604020202020204" pitchFamily="34" charset="0"/>
                      </a:endParaRPr>
                    </a:p>
                    <a:p>
                      <a:pPr marL="0" indent="0">
                        <a:buClr>
                          <a:srgbClr val="C00000"/>
                        </a:buClr>
                        <a:buFont typeface="Arial" panose="020B0604020202020204" pitchFamily="34" charset="0"/>
                        <a:buNone/>
                      </a:pPr>
                      <a:r>
                        <a:rPr lang="en-US" sz="2400" b="0" dirty="0" smtClean="0">
                          <a:latin typeface="Arial" panose="020B0604020202020204" pitchFamily="34" charset="0"/>
                          <a:cs typeface="Arial" panose="020B0604020202020204" pitchFamily="34" charset="0"/>
                        </a:rPr>
                        <a:t>Any acceptable answer which shows selective</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knowledge/application and/or development</a:t>
                      </a:r>
                    </a:p>
                    <a:p>
                      <a:pPr marL="0" indent="0">
                        <a:buClr>
                          <a:srgbClr val="C00000"/>
                        </a:buClr>
                        <a:buFont typeface="Arial" panose="020B0604020202020204" pitchFamily="34" charset="0"/>
                        <a:buNone/>
                      </a:pPr>
                      <a:endParaRPr lang="en-US" sz="2400" b="0" dirty="0" smtClean="0">
                        <a:latin typeface="Arial" panose="020B0604020202020204" pitchFamily="34" charset="0"/>
                        <a:cs typeface="Arial" panose="020B0604020202020204" pitchFamily="34" charset="0"/>
                      </a:endParaRPr>
                    </a:p>
                    <a:p>
                      <a:pPr marL="0" indent="0">
                        <a:buClr>
                          <a:srgbClr val="C00000"/>
                        </a:buClr>
                        <a:buFont typeface="Arial" panose="020B0604020202020204" pitchFamily="34" charset="0"/>
                        <a:buNone/>
                      </a:pPr>
                      <a:r>
                        <a:rPr lang="en-US" sz="2400" b="0" dirty="0" smtClean="0">
                          <a:latin typeface="Arial" panose="020B0604020202020204" pitchFamily="34" charset="0"/>
                          <a:cs typeface="Arial" panose="020B0604020202020204" pitchFamily="34" charset="0"/>
                        </a:rPr>
                        <a:t>NB Up to 2 additional marks for part (b) if part (a) is</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incorrect.</a:t>
                      </a:r>
                      <a:endParaRPr lang="en-GB" sz="2400" b="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1-3 marks</a:t>
                      </a: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(Total</a:t>
                      </a:r>
                      <a:r>
                        <a:rPr lang="en-GB" sz="2400" baseline="0" dirty="0" smtClean="0">
                          <a:latin typeface="Arial" panose="020B0604020202020204" pitchFamily="34" charset="0"/>
                          <a:cs typeface="Arial" panose="020B0604020202020204" pitchFamily="34" charset="0"/>
                        </a:rPr>
                        <a:t> 4)</a:t>
                      </a:r>
                      <a:endParaRPr lang="en-GB" sz="240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93955293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093702"/>
          </a:xfrm>
          <a:prstGeom prst="rect">
            <a:avLst/>
          </a:prstGeom>
        </p:spPr>
        <p:txBody>
          <a:bodyPr wrap="square">
            <a:spAutoFit/>
          </a:bodyPr>
          <a:lstStyle/>
          <a:p>
            <a:pPr>
              <a:spcAft>
                <a:spcPts val="600"/>
              </a:spcAft>
              <a:buClr>
                <a:schemeClr val="accent6">
                  <a:lumMod val="50000"/>
                </a:schemeClr>
              </a:buClr>
            </a:pPr>
            <a:r>
              <a:rPr lang="en-US" sz="2000" b="1" dirty="0">
                <a:solidFill>
                  <a:srgbClr val="0070C0"/>
                </a:solidFill>
              </a:rPr>
              <a:t>Esther Webb Life Coaching</a:t>
            </a:r>
          </a:p>
          <a:p>
            <a:pPr marL="398463" indent="-398463">
              <a:spcAft>
                <a:spcPts val="600"/>
              </a:spcAft>
              <a:buClr>
                <a:schemeClr val="accent6">
                  <a:lumMod val="50000"/>
                </a:schemeClr>
              </a:buClr>
              <a:buFont typeface="Wingdings 3" panose="05040102010807070707" pitchFamily="18" charset="2"/>
              <a:buChar char=""/>
            </a:pPr>
            <a:r>
              <a:rPr lang="en-US" sz="2000" dirty="0">
                <a:solidFill>
                  <a:srgbClr val="0070C0"/>
                </a:solidFill>
              </a:rPr>
              <a:t>Esther Webb has a successful career working for a corporate communications agency, but she is planning to change careers. She would like to train as a life coach and set up her own business working with individual and corporate clients. Esther believes that she will gain great personal satisfaction from helping her clients achieve their goals and is looking forward to being in full control of her working life. </a:t>
            </a:r>
            <a:endParaRPr lang="en-US" sz="2000" dirty="0" smtClean="0">
              <a:solidFill>
                <a:srgbClr val="0070C0"/>
              </a:solidFill>
            </a:endParaRPr>
          </a:p>
          <a:p>
            <a:pPr marL="398463" indent="-398463">
              <a:spcAft>
                <a:spcPts val="600"/>
              </a:spcAft>
              <a:buClr>
                <a:schemeClr val="accent6">
                  <a:lumMod val="50000"/>
                </a:schemeClr>
              </a:buClr>
              <a:buFont typeface="Wingdings 3" panose="05040102010807070707" pitchFamily="18" charset="2"/>
              <a:buChar char=""/>
            </a:pPr>
            <a:r>
              <a:rPr lang="en-US" sz="2000" dirty="0" smtClean="0">
                <a:solidFill>
                  <a:srgbClr val="0070C0"/>
                </a:solidFill>
              </a:rPr>
              <a:t>Whilst </a:t>
            </a:r>
            <a:r>
              <a:rPr lang="en-US" sz="2000" dirty="0">
                <a:solidFill>
                  <a:srgbClr val="0070C0"/>
                </a:solidFill>
              </a:rPr>
              <a:t>her main objective is personal rather than financial, Esther knows that she needs to make enough profit from her business to maintain her standard of living, so she has thought about her finances and identified the following information:</a:t>
            </a:r>
          </a:p>
          <a:p>
            <a:pPr marL="398463" indent="-398463">
              <a:spcAft>
                <a:spcPts val="600"/>
              </a:spcAft>
              <a:buClr>
                <a:schemeClr val="accent6">
                  <a:lumMod val="50000"/>
                </a:schemeClr>
              </a:buClr>
              <a:buFont typeface="Wingdings 3" panose="05040102010807070707" pitchFamily="18" charset="2"/>
              <a:buChar char=""/>
            </a:pPr>
            <a:r>
              <a:rPr lang="en-US" sz="2000" dirty="0">
                <a:solidFill>
                  <a:srgbClr val="0070C0"/>
                </a:solidFill>
              </a:rPr>
              <a:t>Fixed costs per month: £900 - room hire, insurance, advertising, miscellaneous.</a:t>
            </a:r>
          </a:p>
          <a:p>
            <a:pPr marL="398463" indent="-398463">
              <a:spcAft>
                <a:spcPts val="600"/>
              </a:spcAft>
              <a:buClr>
                <a:schemeClr val="accent6">
                  <a:lumMod val="50000"/>
                </a:schemeClr>
              </a:buClr>
              <a:buFont typeface="Wingdings 3" panose="05040102010807070707" pitchFamily="18" charset="2"/>
              <a:buChar char=""/>
            </a:pPr>
            <a:r>
              <a:rPr lang="en-US" sz="2000" dirty="0">
                <a:solidFill>
                  <a:srgbClr val="0070C0"/>
                </a:solidFill>
              </a:rPr>
              <a:t>Variable costs per client: £5 for refreshments and record-keeping.</a:t>
            </a:r>
          </a:p>
          <a:p>
            <a:pPr marL="398463" indent="-398463">
              <a:spcAft>
                <a:spcPts val="600"/>
              </a:spcAft>
              <a:buClr>
                <a:schemeClr val="accent6">
                  <a:lumMod val="50000"/>
                </a:schemeClr>
              </a:buClr>
              <a:buFont typeface="Wingdings 3" panose="05040102010807070707" pitchFamily="18" charset="2"/>
              <a:buChar char=""/>
            </a:pPr>
            <a:r>
              <a:rPr lang="en-US" sz="2000" dirty="0">
                <a:solidFill>
                  <a:srgbClr val="0070C0"/>
                </a:solidFill>
              </a:rPr>
              <a:t>Esther plans to charge clients £50 per hour</a:t>
            </a:r>
            <a:r>
              <a:rPr lang="en-US" sz="2000" dirty="0" smtClean="0">
                <a:solidFill>
                  <a:srgbClr val="0070C0"/>
                </a:solidFill>
              </a:rPr>
              <a:t>.</a:t>
            </a:r>
            <a:endParaRPr lang="en-US" sz="2000" dirty="0">
              <a:solidFill>
                <a:srgbClr val="0070C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a:t>17.1 – The Cost of Production</a:t>
            </a:r>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96</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725493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201424"/>
          </a:xfrm>
          <a:prstGeom prst="rect">
            <a:avLst/>
          </a:prstGeom>
        </p:spPr>
        <p:txBody>
          <a:bodyPr wrap="square">
            <a:spAutoFit/>
          </a:bodyPr>
          <a:lstStyle/>
          <a:p>
            <a:pPr>
              <a:spcAft>
                <a:spcPts val="600"/>
              </a:spcAft>
              <a:buClr>
                <a:schemeClr val="accent6">
                  <a:lumMod val="50000"/>
                </a:schemeClr>
              </a:buClr>
            </a:pPr>
            <a:r>
              <a:rPr lang="en-US" sz="2600" b="1" dirty="0" smtClean="0">
                <a:solidFill>
                  <a:srgbClr val="F53939"/>
                </a:solidFill>
              </a:rPr>
              <a:t>Discussion </a:t>
            </a:r>
            <a:r>
              <a:rPr lang="en-US" sz="2600" b="1" dirty="0">
                <a:solidFill>
                  <a:srgbClr val="F53939"/>
                </a:solidFill>
              </a:rPr>
              <a:t>points</a:t>
            </a:r>
          </a:p>
          <a:p>
            <a:pPr marL="457200" indent="-457200">
              <a:spcAft>
                <a:spcPts val="600"/>
              </a:spcAft>
              <a:buClr>
                <a:schemeClr val="accent6">
                  <a:lumMod val="50000"/>
                </a:schemeClr>
              </a:buClr>
              <a:buFont typeface="+mj-lt"/>
              <a:buAutoNum type="alphaUcPeriod"/>
            </a:pPr>
            <a:r>
              <a:rPr lang="en-US" sz="2600" dirty="0" smtClean="0">
                <a:solidFill>
                  <a:srgbClr val="F53939"/>
                </a:solidFill>
              </a:rPr>
              <a:t>If </a:t>
            </a:r>
            <a:r>
              <a:rPr lang="en-US" sz="2600" dirty="0">
                <a:solidFill>
                  <a:srgbClr val="F53939"/>
                </a:solidFill>
              </a:rPr>
              <a:t>Esther sees 18 clients in her first month, will she make a profit or a loss? Calculate the figure exactly.</a:t>
            </a:r>
          </a:p>
          <a:p>
            <a:pPr marL="457200" indent="-457200">
              <a:spcAft>
                <a:spcPts val="600"/>
              </a:spcAft>
              <a:buClr>
                <a:schemeClr val="accent6">
                  <a:lumMod val="50000"/>
                </a:schemeClr>
              </a:buClr>
              <a:buFont typeface="+mj-lt"/>
              <a:buAutoNum type="alphaUcPeriod"/>
            </a:pPr>
            <a:r>
              <a:rPr lang="en-US" sz="2600" dirty="0" smtClean="0">
                <a:solidFill>
                  <a:srgbClr val="F53939"/>
                </a:solidFill>
              </a:rPr>
              <a:t>If </a:t>
            </a:r>
            <a:r>
              <a:rPr lang="en-US" sz="2600" dirty="0">
                <a:solidFill>
                  <a:srgbClr val="F53939"/>
                </a:solidFill>
              </a:rPr>
              <a:t>Esther continued to attract 18 clients a month but put up her prices to £60 per hour, what would her monthly profit/loss now be?</a:t>
            </a:r>
          </a:p>
          <a:p>
            <a:pPr marL="457200" indent="-457200">
              <a:spcAft>
                <a:spcPts val="600"/>
              </a:spcAft>
              <a:buClr>
                <a:schemeClr val="accent6">
                  <a:lumMod val="50000"/>
                </a:schemeClr>
              </a:buClr>
              <a:buFont typeface="+mj-lt"/>
              <a:buAutoNum type="alphaUcPeriod"/>
            </a:pPr>
            <a:r>
              <a:rPr lang="en-US" sz="2600" dirty="0" smtClean="0">
                <a:solidFill>
                  <a:srgbClr val="F53939"/>
                </a:solidFill>
              </a:rPr>
              <a:t>Flow </a:t>
            </a:r>
            <a:r>
              <a:rPr lang="en-US" sz="2600" dirty="0">
                <a:solidFill>
                  <a:srgbClr val="F53939"/>
                </a:solidFill>
              </a:rPr>
              <a:t>many clients does Esther have to see at £50 an hour in order to make £4,000 profit in a month? Show your workings.</a:t>
            </a:r>
          </a:p>
          <a:p>
            <a:pPr marL="457200" indent="-457200">
              <a:spcAft>
                <a:spcPts val="600"/>
              </a:spcAft>
              <a:buClr>
                <a:schemeClr val="accent6">
                  <a:lumMod val="50000"/>
                </a:schemeClr>
              </a:buClr>
              <a:buFont typeface="+mj-lt"/>
              <a:buAutoNum type="alphaUcPeriod"/>
            </a:pPr>
            <a:r>
              <a:rPr lang="en-US" sz="2600" dirty="0" smtClean="0">
                <a:solidFill>
                  <a:srgbClr val="F53939"/>
                </a:solidFill>
              </a:rPr>
              <a:t>Why </a:t>
            </a:r>
            <a:r>
              <a:rPr lang="en-US" sz="2600" dirty="0">
                <a:solidFill>
                  <a:srgbClr val="F53939"/>
                </a:solidFill>
              </a:rPr>
              <a:t>might it be useful for Esther to carry out calculations like these before setting up her life coaching business?</a:t>
            </a:r>
          </a:p>
        </p:txBody>
      </p:sp>
      <p:sp>
        <p:nvSpPr>
          <p:cNvPr id="6" name="Title 1"/>
          <p:cNvSpPr>
            <a:spLocks noGrp="1"/>
          </p:cNvSpPr>
          <p:nvPr>
            <p:ph type="title"/>
          </p:nvPr>
        </p:nvSpPr>
        <p:spPr>
          <a:xfrm>
            <a:off x="35496" y="72008"/>
            <a:ext cx="7704856" cy="548680"/>
          </a:xfrm>
        </p:spPr>
        <p:txBody>
          <a:bodyPr>
            <a:noAutofit/>
          </a:bodyPr>
          <a:lstStyle/>
          <a:p>
            <a:r>
              <a:rPr lang="en-GB" sz="4000" dirty="0"/>
              <a:t>17.1 – The Cost of Production</a:t>
            </a:r>
          </a:p>
        </p:txBody>
      </p:sp>
      <p:sp>
        <p:nvSpPr>
          <p:cNvPr id="7" name="Round Same Side Corner Rectangle 6">
            <a:hlinkClick r:id="" action="ppaction://noaction"/>
          </p:cNvPr>
          <p:cNvSpPr/>
          <p:nvPr/>
        </p:nvSpPr>
        <p:spPr>
          <a:xfrm>
            <a:off x="6804248" y="670057"/>
            <a:ext cx="720080"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96</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315299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metadata/properties"/>
    <ds:schemaRef ds:uri="http://purl.org/dc/elements/1.1/"/>
    <ds:schemaRef ds:uri="http://schemas.openxmlformats.org/package/2006/metadata/core-properties"/>
    <ds:schemaRef ds:uri="http://www.w3.org/XML/1998/namespace"/>
    <ds:schemaRef ds:uri="http://schemas.microsoft.com/office/2006/documentManagement/types"/>
    <ds:schemaRef ds:uri="http://purl.org/dc/dcmityp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53594</TotalTime>
  <Words>3056</Words>
  <Application>Microsoft Office PowerPoint</Application>
  <PresentationFormat>On-screen Show (4:3)</PresentationFormat>
  <Paragraphs>355</Paragraphs>
  <Slides>26</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Arial</vt:lpstr>
      <vt:lpstr>Calibri</vt:lpstr>
      <vt:lpstr>Lucida Sans Unicode</vt:lpstr>
      <vt:lpstr>Segoe UI</vt:lpstr>
      <vt:lpstr>Times New Roman</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17.1 – The Cost of Production</vt:lpstr>
      <vt:lpstr>17.1 – The Cost of Production</vt:lpstr>
      <vt:lpstr>17.1 – The Cost of Production</vt:lpstr>
      <vt:lpstr>17.1 – The Cost of Production</vt:lpstr>
      <vt:lpstr>17.1 – The Cost of Production</vt:lpstr>
      <vt:lpstr>17.2 – Contribution</vt:lpstr>
      <vt:lpstr>17.3 – Identifying the Breakeven Output Level</vt:lpstr>
      <vt:lpstr>17.3 – Identifying the Breakeven Output Level</vt:lpstr>
      <vt:lpstr>17.3 – Margin of Safety</vt:lpstr>
      <vt:lpstr>17.4 – The Purpose of Break-Even Analysis</vt:lpstr>
      <vt:lpstr>17.4 – The Purpose of Break-Even Analysis</vt:lpstr>
      <vt:lpstr>17.4 – Limitations of Break-even Analysis</vt:lpstr>
      <vt:lpstr>17.4 – Limitations of Break-even Analysis</vt:lpstr>
      <vt:lpstr>17 – Exam Questions – January 2016</vt:lpstr>
      <vt:lpstr>17 – Exam Questions – January 2016</vt:lpstr>
      <vt:lpstr>17 – Exam Questions – June 2014</vt:lpstr>
      <vt:lpstr>17 – Exam Questions – June 2014</vt:lpstr>
      <vt:lpstr>16 – Exam Questions – January 2013</vt:lpstr>
      <vt:lpstr>17 – Exam Questions – January 2013</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 – Reaching Break-Even</dc:title>
  <dc:subject>eBusiness</dc:subject>
  <dc:creator>Enderoth</dc:creator>
  <cp:lastModifiedBy>Stephen Rafferty</cp:lastModifiedBy>
  <cp:revision>1991</cp:revision>
  <cp:lastPrinted>2014-01-22T18:25:48Z</cp:lastPrinted>
  <dcterms:created xsi:type="dcterms:W3CDTF">2008-03-12T11:01:44Z</dcterms:created>
  <dcterms:modified xsi:type="dcterms:W3CDTF">2018-08-02T17:38:32Z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